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377" r:id="rId5"/>
    <p:sldId id="381" r:id="rId6"/>
    <p:sldId id="382" r:id="rId7"/>
    <p:sldId id="383" r:id="rId8"/>
    <p:sldId id="378" r:id="rId9"/>
    <p:sldId id="363" r:id="rId10"/>
    <p:sldId id="379" r:id="rId11"/>
    <p:sldId id="380" r:id="rId12"/>
    <p:sldId id="388" r:id="rId13"/>
    <p:sldId id="384" r:id="rId14"/>
    <p:sldId id="385" r:id="rId15"/>
    <p:sldId id="387" r:id="rId16"/>
    <p:sldId id="386" r:id="rId17"/>
    <p:sldId id="389" r:id="rId18"/>
  </p:sldIdLst>
  <p:sldSz cx="9144000" cy="6858000" type="screen4x3"/>
  <p:notesSz cx="7315200" cy="96012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BF"/>
    <a:srgbClr val="D2D2D2"/>
    <a:srgbClr val="DCDCDC"/>
    <a:srgbClr val="C8C8C8"/>
    <a:srgbClr val="FEFEFE"/>
    <a:srgbClr val="FFFFFE"/>
    <a:srgbClr val="B2B2B2"/>
    <a:srgbClr val="A6A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75" autoAdjust="0"/>
  </p:normalViewPr>
  <p:slideViewPr>
    <p:cSldViewPr>
      <p:cViewPr varScale="1">
        <p:scale>
          <a:sx n="57" d="100"/>
          <a:sy n="57" d="100"/>
        </p:scale>
        <p:origin x="-1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400" y="-11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009" cy="4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484" y="0"/>
            <a:ext cx="3169009" cy="4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34BC86-26B2-4E97-84BC-86D2BECDFB93}" type="datetime4">
              <a:rPr lang="nl-NL"/>
              <a:pPr/>
              <a:t>17 mei 2016</a:t>
            </a:fld>
            <a:endParaRPr lang="nl-NL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068"/>
            <a:ext cx="3169009" cy="4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84" y="9119068"/>
            <a:ext cx="3169009" cy="4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ECE614-CF06-4360-A034-A4F9B9C4995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290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009" cy="4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484" y="0"/>
            <a:ext cx="3169009" cy="4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7936C7-6A70-449E-955C-4D17B497A807}" type="datetime4">
              <a:rPr lang="nl-NL"/>
              <a:pPr/>
              <a:t>17 mei 2016</a:t>
            </a:fld>
            <a:endParaRPr lang="nl-N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79" y="4560302"/>
            <a:ext cx="5852843" cy="43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068"/>
            <a:ext cx="3169009" cy="4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484" y="9119068"/>
            <a:ext cx="3169009" cy="4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2684D4-5C03-4A46-9CBF-D8F1FEEB246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7324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17 mei 2016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54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17 mei 2016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89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Gedachte: in</a:t>
            </a:r>
            <a:r>
              <a:rPr lang="nl-NL" baseline="0" dirty="0" smtClean="0"/>
              <a:t> deze sessie zoomen we in op rechterdeel van de figuur, dat ziet er uit als de figuur op sheet 13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17 mei 2016</a:t>
            </a:fld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06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76575"/>
            <a:ext cx="6618288" cy="885825"/>
          </a:xfrm>
        </p:spPr>
        <p:txBody>
          <a:bodyPr tIns="0" bIns="0"/>
          <a:lstStyle>
            <a:lvl1pPr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13213"/>
            <a:ext cx="6618288" cy="1144587"/>
          </a:xfrm>
        </p:spPr>
        <p:txBody>
          <a:bodyPr/>
          <a:lstStyle>
            <a:lvl1pPr marL="0" indent="0"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41465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170112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595438"/>
            <a:ext cx="9144000" cy="319087"/>
          </a:xfrm>
          <a:prstGeom prst="rect">
            <a:avLst/>
          </a:prstGeom>
          <a:solidFill>
            <a:srgbClr val="7FA1B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914525"/>
            <a:ext cx="9144000" cy="319088"/>
          </a:xfrm>
          <a:prstGeom prst="rect">
            <a:avLst/>
          </a:prstGeom>
          <a:solidFill>
            <a:srgbClr val="7FA1B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233613"/>
            <a:ext cx="9144000" cy="319087"/>
          </a:xfrm>
          <a:prstGeom prst="rect">
            <a:avLst/>
          </a:prstGeom>
          <a:solidFill>
            <a:srgbClr val="7FA1B6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1914525"/>
            <a:ext cx="91440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0" y="2233613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0" y="1595438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2057400" y="5803900"/>
            <a:ext cx="6618288" cy="338138"/>
          </a:xfrm>
        </p:spPr>
        <p:txBody>
          <a:bodyPr/>
          <a:lstStyle>
            <a:lvl1pPr>
              <a:defRPr sz="1600"/>
            </a:lvl1pPr>
          </a:lstStyle>
          <a:p>
            <a:fld id="{160C8537-CD5B-4F6A-8990-14BC11FCC3F8}" type="datetime4">
              <a:rPr lang="nl-NL"/>
              <a:pPr/>
              <a:t>17 mei 2016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91F89-4BA7-4C49-BB83-D4DCEE9C4456}" type="datetime4">
              <a:rPr lang="nl-NL"/>
              <a:pPr/>
              <a:t>17 mei 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18E87-0CAE-4287-929D-B4842452C8B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68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233363"/>
            <a:ext cx="2047875" cy="554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3" y="233363"/>
            <a:ext cx="5995987" cy="554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2B385-FD84-40AD-B908-87ABF84FD2B9}" type="datetime4">
              <a:rPr lang="nl-NL"/>
              <a:pPr/>
              <a:t>17 mei 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78DCF-9440-4728-B0F5-FDF8D942C7C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585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01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7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195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4149725"/>
            <a:ext cx="4027487" cy="57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1075" y="4149725"/>
            <a:ext cx="4029075" cy="57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33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25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7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924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88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1030A-D9DC-426C-A4D0-5E7AEAC0AFF5}" type="datetime4">
              <a:rPr lang="nl-NL"/>
              <a:pPr/>
              <a:t>17 mei 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C096-3EE4-4BEC-940C-289F6535919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10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520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25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3505200"/>
            <a:ext cx="2062162" cy="121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3505200"/>
            <a:ext cx="6035675" cy="121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8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C86C5-C2DA-4EDA-978F-153C5DCCD893}" type="datetime4">
              <a:rPr lang="nl-NL"/>
              <a:pPr/>
              <a:t>17 mei 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D835F-19BB-40F0-A624-FCF442D9343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39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A4A45C-8E2C-4CC1-BAFB-88DD43DE8E64}" type="datetime4">
              <a:rPr lang="nl-NL"/>
              <a:pPr/>
              <a:t>17 mei 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EC3BE-B9AC-4CC1-B14D-FDB303D2EBD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4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01291-FFFF-4F4C-A168-DA7A6385C733}" type="datetime4">
              <a:rPr lang="nl-NL"/>
              <a:pPr/>
              <a:t>17 mei 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18990-E9C6-47B7-89CA-82525F27E0F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34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829E7-E8E5-4B14-BE56-71B664FDC8B4}" type="datetime4">
              <a:rPr lang="nl-NL"/>
              <a:pPr/>
              <a:t>17 mei 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DB34A-53C9-4D7D-8EBA-7309284EFFD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07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2F8CD-E568-4F97-8364-BEB69C552994}" type="datetime4">
              <a:rPr lang="nl-NL"/>
              <a:pPr/>
              <a:t>17 mei 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D0F2F-A621-435F-B4D2-0418B1EB607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68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A1269-1AEE-4084-8D63-4001D443C445}" type="datetime4">
              <a:rPr lang="nl-NL"/>
              <a:pPr/>
              <a:t>17 mei 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E9F8B-D355-436C-A5FF-D203EE356B4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7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FB461-D481-48BC-950A-0FE646C02DF3}" type="datetime4">
              <a:rPr lang="nl-NL"/>
              <a:pPr/>
              <a:t>17 mei 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10FE2-BC66-4C11-B2D2-0546B1B667B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89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482725"/>
            <a:ext cx="7874000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  <a:p>
            <a:pPr lvl="0"/>
            <a:endParaRPr lang="nl-NL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22613" y="6613525"/>
            <a:ext cx="1436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8BBF"/>
                </a:solidFill>
              </a:defRPr>
            </a:lvl1pPr>
          </a:lstStyle>
          <a:p>
            <a:fld id="{66F9FA89-AA74-4661-B676-D671F0EF0075}" type="datetime4">
              <a:rPr lang="nl-NL"/>
              <a:pPr/>
              <a:t>17 mei 2016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13525"/>
            <a:ext cx="24399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8BBF"/>
                </a:solidFill>
              </a:defRPr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83100" y="6613525"/>
            <a:ext cx="468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8BBF"/>
                </a:solidFill>
              </a:defRPr>
            </a:lvl1pPr>
          </a:lstStyle>
          <a:p>
            <a:fld id="{DC5A28C5-F21B-4021-BE2C-2B9D4123791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1588"/>
            <a:ext cx="9123363" cy="954088"/>
          </a:xfrm>
          <a:prstGeom prst="rect">
            <a:avLst/>
          </a:prstGeom>
          <a:solidFill>
            <a:srgbClr val="A6A6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-1588"/>
            <a:ext cx="1489075" cy="9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 descr="D111-00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22225"/>
            <a:ext cx="1585912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-14288" y="-26988"/>
            <a:ext cx="9123363" cy="319088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17500"/>
            <a:ext cx="9123363" cy="317500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35000"/>
            <a:ext cx="9123363" cy="317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17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350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952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39" y="233363"/>
            <a:ext cx="756153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pic>
        <p:nvPicPr>
          <p:cNvPr id="1042" name="Picture 18" descr="woordmer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3013"/>
            <a:ext cx="15732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0" y="6467475"/>
            <a:ext cx="70326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43"/>
          <a:stretch/>
        </p:blipFill>
        <p:spPr>
          <a:xfrm>
            <a:off x="323528" y="41729"/>
            <a:ext cx="886147" cy="9093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645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6" name="Picture 4" descr="onderkan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8"/>
          <a:stretch>
            <a:fillRect/>
          </a:stretch>
        </p:blipFill>
        <p:spPr bwMode="auto">
          <a:xfrm>
            <a:off x="0" y="5791200"/>
            <a:ext cx="91455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-1588" y="0"/>
            <a:ext cx="9145588" cy="325438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-1588" y="325438"/>
            <a:ext cx="9145588" cy="322262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-1588" y="647700"/>
            <a:ext cx="9145588" cy="32543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-1588" y="325438"/>
            <a:ext cx="914082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-1588" y="647700"/>
            <a:ext cx="914082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-1588" y="973138"/>
            <a:ext cx="914082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63" name="Picture 11" descr="woordmer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3013"/>
            <a:ext cx="1566863" cy="3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3505200"/>
            <a:ext cx="82296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&lt;hoofdstuknummer&gt;</a:t>
            </a:r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4149725"/>
            <a:ext cx="82089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&lt;hoofdstuktitel&gt;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4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-web002.deltares.nl/robamci_wiki/" TargetMode="External"/><Relationship Id="rId2" Type="http://schemas.openxmlformats.org/officeDocument/2006/relationships/hyperlink" Target="http://www.nattekunstwerkenvandetoekomst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nl-NL" dirty="0" smtClean="0"/>
              <a:t>19</a:t>
            </a:r>
            <a:r>
              <a:rPr lang="nl-NL" dirty="0" smtClean="0"/>
              <a:t> mei </a:t>
            </a:r>
            <a:r>
              <a:rPr lang="nl-NL" dirty="0" smtClean="0"/>
              <a:t>2016</a:t>
            </a:r>
            <a:endParaRPr lang="nl-NL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err="1"/>
              <a:t>Waardesysteem</a:t>
            </a:r>
            <a:r>
              <a:rPr lang="en-US" sz="3200" dirty="0"/>
              <a:t> </a:t>
            </a:r>
            <a:r>
              <a:rPr lang="en-US" sz="3200" dirty="0" err="1"/>
              <a:t>Zeesluis</a:t>
            </a:r>
            <a:r>
              <a:rPr lang="en-US" sz="3200" dirty="0"/>
              <a:t> </a:t>
            </a:r>
            <a:r>
              <a:rPr lang="en-US" sz="3200" dirty="0" err="1"/>
              <a:t>Delfzijl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13213"/>
            <a:ext cx="6618288" cy="1548035"/>
          </a:xfrm>
        </p:spPr>
        <p:txBody>
          <a:bodyPr/>
          <a:lstStyle/>
          <a:p>
            <a:endParaRPr lang="en-US" sz="800" dirty="0"/>
          </a:p>
          <a:p>
            <a:r>
              <a:rPr lang="en-US" b="1" dirty="0" err="1" smtClean="0"/>
              <a:t>Voorstel</a:t>
            </a:r>
            <a:r>
              <a:rPr lang="en-US" b="1" dirty="0" smtClean="0"/>
              <a:t> </a:t>
            </a:r>
            <a:r>
              <a:rPr lang="en-US" b="1" dirty="0" err="1" smtClean="0"/>
              <a:t>Onderzoek</a:t>
            </a:r>
            <a:r>
              <a:rPr lang="en-US" b="1" dirty="0" smtClean="0"/>
              <a:t> 2016</a:t>
            </a:r>
            <a:endParaRPr lang="en-US" b="1" dirty="0"/>
          </a:p>
          <a:p>
            <a:endParaRPr lang="en-US" sz="800" dirty="0"/>
          </a:p>
          <a:p>
            <a:r>
              <a:rPr lang="en-US" dirty="0" err="1" smtClean="0"/>
              <a:t>Werkatelier</a:t>
            </a:r>
            <a:r>
              <a:rPr lang="en-US" dirty="0" smtClean="0"/>
              <a:t> Marconi, </a:t>
            </a:r>
            <a:r>
              <a:rPr lang="en-US" dirty="0" err="1" smtClean="0"/>
              <a:t>Delfzijl</a:t>
            </a:r>
            <a:endParaRPr lang="en-US" dirty="0" smtClean="0"/>
          </a:p>
          <a:p>
            <a:r>
              <a:rPr lang="en-US" dirty="0" smtClean="0"/>
              <a:t>Mark </a:t>
            </a:r>
            <a:r>
              <a:rPr lang="en-US" dirty="0"/>
              <a:t>de Bel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8" r="8220" b="17420"/>
          <a:stretch/>
        </p:blipFill>
        <p:spPr bwMode="auto">
          <a:xfrm>
            <a:off x="6039530" y="5373216"/>
            <a:ext cx="2829806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Onderzoeksstappen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b="1" dirty="0" smtClean="0"/>
          </a:p>
          <a:p>
            <a:endParaRPr lang="nl-NL" b="1" dirty="0"/>
          </a:p>
          <a:p>
            <a:r>
              <a:rPr lang="nl-NL" b="1" dirty="0" smtClean="0"/>
              <a:t>Stap </a:t>
            </a:r>
            <a:r>
              <a:rPr lang="nl-NL" b="1" dirty="0"/>
              <a:t>1: Gegevensverzameling</a:t>
            </a:r>
            <a:endParaRPr lang="nl-NL" dirty="0"/>
          </a:p>
          <a:p>
            <a:r>
              <a:rPr lang="nl-NL" b="1" dirty="0"/>
              <a:t>Stap 2: Prestaties en scenario’s</a:t>
            </a:r>
            <a:endParaRPr lang="nl-NL" dirty="0"/>
          </a:p>
          <a:p>
            <a:r>
              <a:rPr lang="nl-NL" b="1" dirty="0"/>
              <a:t>Stap 3: Opstellen strategieën</a:t>
            </a:r>
            <a:endParaRPr lang="nl-NL" dirty="0"/>
          </a:p>
          <a:p>
            <a:r>
              <a:rPr lang="nl-NL" b="1" dirty="0"/>
              <a:t>Stap 4: Rapportage</a:t>
            </a:r>
            <a:endParaRPr lang="nl-NL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17 mei 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3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Onderlinge invloed van functies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18 mei 2016</a:t>
            </a:fld>
            <a:endParaRPr lang="nl-NL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3289300" cy="795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7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Bepaling strategieën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17 mei 2016</a:t>
            </a:fld>
            <a:endParaRPr lang="nl-N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5253" y="1700808"/>
            <a:ext cx="897359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7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Prestaties strategieën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17 mei 2016</a:t>
            </a:fld>
            <a:endParaRPr lang="nl-NL"/>
          </a:p>
        </p:txBody>
      </p:sp>
      <p:pic>
        <p:nvPicPr>
          <p:cNvPr id="5" name="Picture 3" descr="D:\klerk_wj\Documents\06_Asset Management\ROBAMCI WP3 - Kunstwerken\voorMark\Dischar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091" y="1844824"/>
            <a:ext cx="663402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980728"/>
            <a:ext cx="4531946" cy="189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Kosten en baten strategieën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17 mei 2016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80432"/>
            <a:ext cx="6840760" cy="515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22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pPr algn="ctr"/>
            <a:endParaRPr lang="nl-NL" sz="4800" dirty="0" smtClean="0"/>
          </a:p>
          <a:p>
            <a:pPr algn="ctr"/>
            <a:r>
              <a:rPr lang="nl-NL" sz="4800" dirty="0" smtClean="0"/>
              <a:t>Vragen?</a:t>
            </a:r>
            <a:endParaRPr lang="nl-NL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17 mei 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00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</a:t>
            </a:r>
            <a:r>
              <a:rPr lang="nl-NL" dirty="0" smtClean="0"/>
              <a:t>info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Meer info: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http://www.nattekunstwerkenvandetoekomst.nl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endParaRPr lang="nl-NL" dirty="0"/>
          </a:p>
          <a:p>
            <a:r>
              <a:rPr lang="nl-NL" u="sng" dirty="0">
                <a:hlinkClick r:id="rId3"/>
              </a:rPr>
              <a:t>http://v-web002.deltares.nl/robamci_wiki</a:t>
            </a:r>
            <a:r>
              <a:rPr lang="nl-NL" u="sng" dirty="0" smtClean="0">
                <a:hlinkClick r:id="rId3"/>
              </a:rPr>
              <a:t>/</a:t>
            </a:r>
            <a:r>
              <a:rPr lang="nl-NL" u="sng" dirty="0" smtClean="0"/>
              <a:t> </a:t>
            </a:r>
            <a:r>
              <a:rPr lang="nl-NL" u="sng" dirty="0" smtClean="0">
                <a:sym typeface="Wingdings" panose="05000000000000000000" pitchFamily="2" charset="2"/>
              </a:rPr>
              <a:t> (gratis login)</a:t>
            </a:r>
            <a:endParaRPr lang="nl-NL" u="sng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19 mei 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07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3505200"/>
            <a:ext cx="8229600" cy="1940024"/>
          </a:xfrm>
        </p:spPr>
        <p:txBody>
          <a:bodyPr/>
          <a:lstStyle/>
          <a:p>
            <a:r>
              <a:rPr lang="en-GB" sz="2400" dirty="0" err="1"/>
              <a:t>Introductie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err="1" smtClean="0"/>
              <a:t>Stavaza</a:t>
            </a:r>
            <a:r>
              <a:rPr lang="en-GB" sz="2400" dirty="0" smtClean="0"/>
              <a:t> Case </a:t>
            </a:r>
            <a:r>
              <a:rPr lang="en-GB" sz="2400" dirty="0" err="1"/>
              <a:t>Studie</a:t>
            </a:r>
            <a:r>
              <a:rPr lang="en-GB" sz="2400" dirty="0"/>
              <a:t> </a:t>
            </a:r>
            <a:r>
              <a:rPr lang="en-GB" sz="2400" dirty="0" err="1" smtClean="0"/>
              <a:t>Delfzijl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Onderzoek</a:t>
            </a:r>
            <a:r>
              <a:rPr lang="en-GB" sz="2400" dirty="0" smtClean="0"/>
              <a:t> 2016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Stavaza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17 mei 2016</a:t>
            </a:fld>
            <a:endParaRPr lang="nl-NL"/>
          </a:p>
        </p:txBody>
      </p:sp>
      <p:grpSp>
        <p:nvGrpSpPr>
          <p:cNvPr id="5" name="Groep 3"/>
          <p:cNvGrpSpPr/>
          <p:nvPr/>
        </p:nvGrpSpPr>
        <p:grpSpPr>
          <a:xfrm>
            <a:off x="1043608" y="980728"/>
            <a:ext cx="7240564" cy="5229200"/>
            <a:chOff x="-4268" y="0"/>
            <a:chExt cx="9249868" cy="724542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1"/>
            <a:stretch/>
          </p:blipFill>
          <p:spPr bwMode="auto">
            <a:xfrm>
              <a:off x="-4268" y="0"/>
              <a:ext cx="9207916" cy="6453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23" t="42888" r="4024" b="10671"/>
            <a:stretch/>
          </p:blipFill>
          <p:spPr bwMode="auto">
            <a:xfrm>
              <a:off x="0" y="4293096"/>
              <a:ext cx="9245600" cy="295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el 1"/>
          <p:cNvSpPr txBox="1">
            <a:spLocks/>
          </p:cNvSpPr>
          <p:nvPr/>
        </p:nvSpPr>
        <p:spPr>
          <a:xfrm>
            <a:off x="4860032" y="1261765"/>
            <a:ext cx="324036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solidFill>
                  <a:srgbClr val="FFFF00"/>
                </a:solidFill>
              </a:rPr>
              <a:t>Waardensysteem zeesluis Delfzijl</a:t>
            </a:r>
            <a:endParaRPr lang="nl-NL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2" descr="http://cdn.c.photoshelter.com/img-get/I0000xxu5sJT5NGo/s/900/900/SMS-20130501-0648-A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t="38435" b="21576"/>
          <a:stretch/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3851920" y="-99392"/>
            <a:ext cx="324036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smtClean="0">
                <a:solidFill>
                  <a:srgbClr val="FFFF00"/>
                </a:solidFill>
              </a:rPr>
              <a:t>MIT verkenning 2007 zeesluis Delfzijl</a:t>
            </a:r>
            <a:endParaRPr lang="nl-NL" sz="2400" b="1" dirty="0">
              <a:solidFill>
                <a:srgbClr val="FFFF00"/>
              </a:solidFill>
            </a:endParaRPr>
          </a:p>
        </p:txBody>
      </p:sp>
      <p:pic>
        <p:nvPicPr>
          <p:cNvPr id="16" name="Picture 3" descr="C:\Users\Arjen Bosch\Dropbox\Schermafdrukken\Schermafdruk 2016-03-20 14.40.1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0000" r="8542" b="18334"/>
          <a:stretch/>
        </p:blipFill>
        <p:spPr bwMode="auto">
          <a:xfrm>
            <a:off x="323528" y="1484784"/>
            <a:ext cx="841520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al 17"/>
          <p:cNvSpPr/>
          <p:nvPr/>
        </p:nvSpPr>
        <p:spPr>
          <a:xfrm>
            <a:off x="8280412" y="3789040"/>
            <a:ext cx="432048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8280412" y="2924944"/>
            <a:ext cx="432048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2" descr="C:\Users\Arjen Bosch\Dropbox\Schermafdrukken\Schermafdruk 2016-03-20 13.57.2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23018" r="14789" b="14386"/>
          <a:stretch/>
        </p:blipFill>
        <p:spPr bwMode="auto">
          <a:xfrm>
            <a:off x="212301" y="1412776"/>
            <a:ext cx="8536163" cy="448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al 16"/>
          <p:cNvSpPr/>
          <p:nvPr/>
        </p:nvSpPr>
        <p:spPr>
          <a:xfrm>
            <a:off x="7092280" y="1268760"/>
            <a:ext cx="936104" cy="4680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-180528" y="3154958"/>
            <a:ext cx="324036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nl-NL" sz="36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Na </a:t>
            </a:r>
            <a:r>
              <a:rPr lang="nl-NL" sz="3600" b="1" dirty="0" smtClean="0">
                <a:solidFill>
                  <a:srgbClr val="FFFF00"/>
                </a:solidFill>
              </a:rPr>
              <a:t>2030</a:t>
            </a:r>
            <a:endParaRPr lang="nl-NL" sz="3600" b="1" dirty="0">
              <a:solidFill>
                <a:srgbClr val="FFFF00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-324544" y="1916832"/>
            <a:ext cx="3240360" cy="1786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FFFF00"/>
                </a:solidFill>
              </a:rPr>
              <a:t>- </a:t>
            </a:r>
            <a:r>
              <a:rPr lang="nl-NL" sz="2800" b="1" dirty="0" smtClean="0">
                <a:solidFill>
                  <a:srgbClr val="FFFF00"/>
                </a:solidFill>
              </a:rPr>
              <a:t>€75 </a:t>
            </a:r>
            <a:r>
              <a:rPr lang="nl-NL" sz="2800" b="1" dirty="0">
                <a:solidFill>
                  <a:srgbClr val="FFFF00"/>
                </a:solidFill>
              </a:rPr>
              <a:t>mln</a:t>
            </a:r>
            <a:r>
              <a:rPr lang="nl-NL" sz="28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+ €12 mln.</a:t>
            </a:r>
            <a:br>
              <a:rPr lang="nl-NL" sz="2800" b="1" dirty="0" smtClean="0">
                <a:solidFill>
                  <a:srgbClr val="FFFF00"/>
                </a:solidFill>
              </a:rPr>
            </a:br>
            <a:r>
              <a:rPr lang="nl-NL" sz="2800" b="1" dirty="0" smtClean="0">
                <a:solidFill>
                  <a:srgbClr val="FFFF00"/>
                </a:solidFill>
              </a:rPr>
              <a:t>wachttijden</a:t>
            </a:r>
            <a:endParaRPr lang="nl-NL" sz="2800" b="1" dirty="0">
              <a:solidFill>
                <a:srgbClr val="FFFF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716016" y="1440646"/>
            <a:ext cx="4104456" cy="224676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 smtClean="0">
                <a:solidFill>
                  <a:srgbClr val="FFFF00"/>
                </a:solidFill>
              </a:rPr>
              <a:t>Zeesluis 24 m x 200 m</a:t>
            </a:r>
          </a:p>
          <a:p>
            <a:pPr>
              <a:lnSpc>
                <a:spcPct val="150000"/>
              </a:lnSpc>
            </a:pPr>
            <a:r>
              <a:rPr lang="nl-NL" sz="2800" dirty="0" smtClean="0">
                <a:solidFill>
                  <a:srgbClr val="FFFF00"/>
                </a:solidFill>
              </a:rPr>
              <a:t>Spui via </a:t>
            </a:r>
            <a:r>
              <a:rPr lang="nl-NL" sz="2800" dirty="0" err="1" smtClean="0">
                <a:solidFill>
                  <a:srgbClr val="FFFF00"/>
                </a:solidFill>
              </a:rPr>
              <a:t>Oosterhorn</a:t>
            </a:r>
            <a:endParaRPr lang="nl-NL" sz="2800" dirty="0" smtClean="0">
              <a:solidFill>
                <a:srgbClr val="FFFF00"/>
              </a:solidFill>
            </a:endParaRPr>
          </a:p>
          <a:p>
            <a:r>
              <a:rPr lang="nl-NL" sz="2800" dirty="0" smtClean="0">
                <a:solidFill>
                  <a:srgbClr val="FFFF00"/>
                </a:solidFill>
              </a:rPr>
              <a:t>Spui oude Eemskanaal wordt recreatiesluis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3851920" y="1268760"/>
            <a:ext cx="936104" cy="4680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8"/>
          <p:cNvGrpSpPr/>
          <p:nvPr/>
        </p:nvGrpSpPr>
        <p:grpSpPr>
          <a:xfrm>
            <a:off x="2195736" y="1268760"/>
            <a:ext cx="936104" cy="4824536"/>
            <a:chOff x="2195736" y="1268760"/>
            <a:chExt cx="936104" cy="4824536"/>
          </a:xfrm>
        </p:grpSpPr>
        <p:cxnSp>
          <p:nvCxnSpPr>
            <p:cNvPr id="7" name="Rechte verbindingslijn 6"/>
            <p:cNvCxnSpPr/>
            <p:nvPr/>
          </p:nvCxnSpPr>
          <p:spPr>
            <a:xfrm>
              <a:off x="2267744" y="1268760"/>
              <a:ext cx="864096" cy="48245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Rechte verbindingslijn 20"/>
            <p:cNvCxnSpPr/>
            <p:nvPr/>
          </p:nvCxnSpPr>
          <p:spPr>
            <a:xfrm flipH="1">
              <a:off x="2195736" y="1268760"/>
              <a:ext cx="864096" cy="48245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57507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7" grpId="0" animBg="1"/>
      <p:bldP spid="15" grpId="0"/>
      <p:bldP spid="20" grpId="0"/>
      <p:bldP spid="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2" descr="http://cdn.c.photoshelter.com/img-get/I0000xxu5sJT5NGo/s/900/900/SMS-20130501-0648-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t="38435" b="21576"/>
          <a:stretch/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3851920" y="-99392"/>
            <a:ext cx="324036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smtClean="0">
                <a:solidFill>
                  <a:srgbClr val="FFFF00"/>
                </a:solidFill>
              </a:rPr>
              <a:t>MIRT aanvullingen</a:t>
            </a:r>
            <a:br>
              <a:rPr lang="nl-NL" sz="2400" b="1" dirty="0" smtClean="0">
                <a:solidFill>
                  <a:srgbClr val="FFFF00"/>
                </a:solidFill>
              </a:rPr>
            </a:br>
            <a:r>
              <a:rPr lang="nl-NL" sz="2400" b="1" dirty="0" smtClean="0">
                <a:solidFill>
                  <a:srgbClr val="FFFF00"/>
                </a:solidFill>
              </a:rPr>
              <a:t>2008 - 2009</a:t>
            </a:r>
            <a:endParaRPr lang="nl-NL" sz="2400" b="1" dirty="0">
              <a:solidFill>
                <a:srgbClr val="FFFF00"/>
              </a:solidFill>
            </a:endParaRPr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2483768" y="5301208"/>
            <a:ext cx="324036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>
                <a:solidFill>
                  <a:srgbClr val="FFFF00"/>
                </a:solidFill>
              </a:rPr>
              <a:t>a</a:t>
            </a:r>
            <a:r>
              <a:rPr lang="nl-NL" sz="3600" b="1" dirty="0" smtClean="0">
                <a:solidFill>
                  <a:srgbClr val="FFFF00"/>
                </a:solidFill>
              </a:rPr>
              <a:t>fgeschreven</a:t>
            </a:r>
            <a:br>
              <a:rPr lang="nl-NL" sz="3600" b="1" dirty="0" smtClean="0">
                <a:solidFill>
                  <a:srgbClr val="FFFF00"/>
                </a:solidFill>
              </a:rPr>
            </a:br>
            <a:r>
              <a:rPr lang="nl-NL" sz="3600" b="1" dirty="0" smtClean="0">
                <a:solidFill>
                  <a:srgbClr val="FFFF00"/>
                </a:solidFill>
              </a:rPr>
              <a:t>in 2030</a:t>
            </a:r>
            <a:endParaRPr lang="nl-NL" sz="36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lemmer-delfzijl.nl/media/cms_page_media/171/foto%20bochtverruiming.jpg.1000x1000_q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443192" cy="49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2267744" y="3933056"/>
            <a:ext cx="5328592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smtClean="0">
                <a:solidFill>
                  <a:srgbClr val="FFFF00"/>
                </a:solidFill>
              </a:rPr>
              <a:t>Volg ontwikkeling als bochtverruiming Van </a:t>
            </a:r>
            <a:r>
              <a:rPr lang="nl-NL" sz="2400" b="1" dirty="0" err="1" smtClean="0">
                <a:solidFill>
                  <a:srgbClr val="FFFF00"/>
                </a:solidFill>
              </a:rPr>
              <a:t>Strakenborgh</a:t>
            </a:r>
            <a:r>
              <a:rPr lang="nl-NL" sz="2400" b="1" dirty="0" smtClean="0">
                <a:solidFill>
                  <a:srgbClr val="FFFF00"/>
                </a:solidFill>
              </a:rPr>
              <a:t> kanaal gereed is</a:t>
            </a:r>
            <a:br>
              <a:rPr lang="nl-NL" sz="2400" b="1" dirty="0" smtClean="0">
                <a:solidFill>
                  <a:srgbClr val="FFFF00"/>
                </a:solidFill>
              </a:rPr>
            </a:b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Dan is de zeesluis het enige resterende knelpunt NL - D</a:t>
            </a:r>
            <a:br>
              <a:rPr lang="nl-NL" sz="2400" b="1" dirty="0" smtClean="0">
                <a:solidFill>
                  <a:srgbClr val="FFFF00"/>
                </a:solidFill>
              </a:rPr>
            </a:br>
            <a:endParaRPr lang="nl-N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4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4" name="Groep 3"/>
          <p:cNvGrpSpPr/>
          <p:nvPr/>
        </p:nvGrpSpPr>
        <p:grpSpPr>
          <a:xfrm>
            <a:off x="-4268" y="0"/>
            <a:ext cx="9249868" cy="7245424"/>
            <a:chOff x="-4268" y="0"/>
            <a:chExt cx="9249868" cy="724542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1"/>
            <a:stretch/>
          </p:blipFill>
          <p:spPr bwMode="auto">
            <a:xfrm>
              <a:off x="-4268" y="0"/>
              <a:ext cx="9207916" cy="6453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23" t="42888" r="4024" b="10671"/>
            <a:stretch/>
          </p:blipFill>
          <p:spPr bwMode="auto">
            <a:xfrm>
              <a:off x="0" y="4293096"/>
              <a:ext cx="9245600" cy="295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kstvak 6"/>
          <p:cNvSpPr txBox="1"/>
          <p:nvPr/>
        </p:nvSpPr>
        <p:spPr>
          <a:xfrm>
            <a:off x="4067944" y="116632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 smtClean="0">
                <a:solidFill>
                  <a:srgbClr val="5EF828"/>
                </a:solidFill>
              </a:rPr>
              <a:t>Zeesluis 24 m x 200 m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400" dirty="0" smtClean="0">
                <a:solidFill>
                  <a:srgbClr val="5EF828"/>
                </a:solidFill>
              </a:rPr>
              <a:t>Spui via </a:t>
            </a:r>
            <a:r>
              <a:rPr lang="nl-NL" sz="2400" dirty="0" err="1" smtClean="0">
                <a:solidFill>
                  <a:srgbClr val="5EF828"/>
                </a:solidFill>
              </a:rPr>
              <a:t>Oosterhorn</a:t>
            </a:r>
            <a:endParaRPr lang="nl-NL" sz="2400" dirty="0" smtClean="0">
              <a:solidFill>
                <a:srgbClr val="5EF828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>
                <a:solidFill>
                  <a:srgbClr val="5EF828"/>
                </a:solidFill>
              </a:rPr>
              <a:t>Spui oude Eemskanaal wordt recreatiesluis</a:t>
            </a:r>
            <a:endParaRPr lang="nl-NL" sz="2400" dirty="0">
              <a:solidFill>
                <a:srgbClr val="5EF828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3635896" y="2276872"/>
            <a:ext cx="288032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2843808" y="1700808"/>
            <a:ext cx="288032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876256" y="3140968"/>
            <a:ext cx="1728192" cy="15841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76179" y="2182695"/>
            <a:ext cx="4320480" cy="10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dirty="0" smtClean="0">
                <a:solidFill>
                  <a:srgbClr val="FFFF00"/>
                </a:solidFill>
              </a:rPr>
              <a:t>Baten</a:t>
            </a:r>
          </a:p>
          <a:p>
            <a:pPr algn="l"/>
            <a:r>
              <a:rPr lang="nl-NL" sz="2400" b="1" dirty="0" smtClean="0">
                <a:solidFill>
                  <a:srgbClr val="FFFF00"/>
                </a:solidFill>
              </a:rPr>
              <a:t>1</a:t>
            </a:r>
            <a:r>
              <a:rPr lang="nl-NL" sz="2400" b="1" dirty="0" smtClean="0">
                <a:solidFill>
                  <a:srgbClr val="FFFF00"/>
                </a:solidFill>
              </a:rPr>
              <a:t>.   </a:t>
            </a:r>
            <a:r>
              <a:rPr lang="nl-NL" sz="2400" dirty="0" smtClean="0">
                <a:solidFill>
                  <a:srgbClr val="FFFF00"/>
                </a:solidFill>
              </a:rPr>
              <a:t>+ </a:t>
            </a:r>
            <a:r>
              <a:rPr lang="nl-NL" sz="2400" dirty="0" smtClean="0">
                <a:solidFill>
                  <a:srgbClr val="FFFF00"/>
                </a:solidFill>
              </a:rPr>
              <a:t>€12 mln. wachttijden</a:t>
            </a:r>
            <a:endParaRPr lang="nl-NL" sz="2400" dirty="0">
              <a:solidFill>
                <a:srgbClr val="FFFF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51520" y="308295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nl-NL" sz="2400" dirty="0" smtClean="0">
                <a:solidFill>
                  <a:srgbClr val="FFFF00"/>
                </a:solidFill>
              </a:rPr>
              <a:t>Verkoop terrein GSP </a:t>
            </a:r>
            <a:r>
              <a:rPr lang="nl-NL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werk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nl-NL" sz="2400" dirty="0">
                <a:solidFill>
                  <a:srgbClr val="FFFF00"/>
                </a:solidFill>
              </a:rPr>
              <a:t>Haven bij centrum </a:t>
            </a:r>
            <a:r>
              <a:rPr lang="nl-NL" sz="2400" dirty="0" smtClean="0">
                <a:solidFill>
                  <a:srgbClr val="FFFF00"/>
                </a:solidFill>
              </a:rPr>
              <a:t>(Damsterhaven) </a:t>
            </a:r>
            <a:r>
              <a:rPr lang="nl-NL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nl-NL" sz="2400" dirty="0">
                <a:solidFill>
                  <a:srgbClr val="FFFF00"/>
                </a:solidFill>
                <a:sym typeface="Wingdings" panose="05000000000000000000" pitchFamily="2" charset="2"/>
              </a:rPr>
              <a:t/>
            </a:r>
            <a:br>
              <a:rPr lang="nl-NL" sz="2400" dirty="0">
                <a:solidFill>
                  <a:srgbClr val="FFFF00"/>
                </a:solidFill>
                <a:sym typeface="Wingdings" panose="05000000000000000000" pitchFamily="2" charset="2"/>
              </a:rPr>
            </a:br>
            <a:r>
              <a:rPr lang="nl-NL" sz="2400" dirty="0">
                <a:solidFill>
                  <a:srgbClr val="FFFF00"/>
                </a:solidFill>
                <a:sym typeface="Wingdings" panose="05000000000000000000" pitchFamily="2" charset="2"/>
              </a:rPr>
              <a:t>w</a:t>
            </a:r>
            <a:r>
              <a:rPr lang="nl-NL" sz="2400" dirty="0">
                <a:solidFill>
                  <a:srgbClr val="FFFF00"/>
                </a:solidFill>
              </a:rPr>
              <a:t>aarde vastgoed / toerisme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nl-NL" sz="2400" dirty="0" smtClean="0">
                <a:solidFill>
                  <a:srgbClr val="FFFF00"/>
                </a:solidFill>
              </a:rPr>
              <a:t>Eén spuimiddel Eemskanaal buiten de haven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nl-NL" sz="2400" dirty="0" smtClean="0">
                <a:solidFill>
                  <a:srgbClr val="FFFF00"/>
                </a:solidFill>
              </a:rPr>
              <a:t>Zoet- </a:t>
            </a:r>
            <a:r>
              <a:rPr lang="nl-NL" sz="2400" dirty="0">
                <a:solidFill>
                  <a:srgbClr val="FFFF00"/>
                </a:solidFill>
              </a:rPr>
              <a:t>zout natuur op enige resterende plek in Eems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nl-NL" sz="2400" dirty="0" smtClean="0">
                <a:solidFill>
                  <a:srgbClr val="FFFF00"/>
                </a:solidFill>
              </a:rPr>
              <a:t>Met nieuwe technieken zoutindringing verminderen</a:t>
            </a:r>
            <a:br>
              <a:rPr lang="nl-NL" sz="2400" dirty="0" smtClean="0">
                <a:solidFill>
                  <a:srgbClr val="FFFF00"/>
                </a:solidFill>
              </a:rPr>
            </a:br>
            <a:r>
              <a:rPr lang="nl-NL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meer landbouw- en koelwater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23528" y="5675238"/>
            <a:ext cx="936104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dirty="0" smtClean="0">
                <a:solidFill>
                  <a:srgbClr val="FFFF00"/>
                </a:solidFill>
              </a:rPr>
              <a:t>Hoeveel kost het om </a:t>
            </a:r>
            <a:r>
              <a:rPr lang="nl-NL" sz="2400" b="1" dirty="0">
                <a:solidFill>
                  <a:srgbClr val="FFFF00"/>
                </a:solidFill>
              </a:rPr>
              <a:t>de investering naar voren te halen?</a:t>
            </a:r>
          </a:p>
        </p:txBody>
      </p:sp>
    </p:spTree>
    <p:extLst>
      <p:ext uri="{BB962C8B-B14F-4D97-AF65-F5344CB8AC3E}">
        <p14:creationId xmlns:p14="http://schemas.microsoft.com/office/powerpoint/2010/main" val="648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build="p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 2016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Nader onderzoek naar: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2800" dirty="0"/>
              <a:t>Samenhang functies in het systeem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2800" dirty="0"/>
              <a:t>De staat en het presteren van de kunstwerken, nu en in de toekomst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2800" dirty="0"/>
              <a:t>Onderbouwing kosten maatregelen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2800" dirty="0"/>
              <a:t>Onderbouwing baten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2800" dirty="0"/>
              <a:t>Verkenning alternatieve maatregelen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2800" dirty="0"/>
              <a:t>Definiëren strategieën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17 mei 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9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Netwerk</a:t>
            </a:r>
            <a:r>
              <a:rPr lang="en-US" dirty="0"/>
              <a:t> </a:t>
            </a:r>
            <a:r>
              <a:rPr lang="en-US" dirty="0" err="1"/>
              <a:t>benadering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17 mei 2016</a:t>
            </a:fld>
            <a:endParaRPr lang="nl-NL" dirty="0"/>
          </a:p>
        </p:txBody>
      </p:sp>
      <p:sp>
        <p:nvSpPr>
          <p:cNvPr id="7" name="Cloud 6"/>
          <p:cNvSpPr/>
          <p:nvPr/>
        </p:nvSpPr>
        <p:spPr>
          <a:xfrm>
            <a:off x="3347864" y="1844824"/>
            <a:ext cx="3600400" cy="302433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8603"/>
            <a:ext cx="8289921" cy="42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8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b="1" dirty="0" smtClean="0"/>
              <a:t>Activiteiten</a:t>
            </a:r>
          </a:p>
          <a:p>
            <a:endParaRPr lang="nl-NL" dirty="0"/>
          </a:p>
          <a:p>
            <a:r>
              <a:rPr lang="nl-NL" b="1" dirty="0"/>
              <a:t>Locatiekeuze </a:t>
            </a:r>
            <a:r>
              <a:rPr lang="nl-NL" b="1" dirty="0" smtClean="0"/>
              <a:t>zeesluis</a:t>
            </a:r>
          </a:p>
          <a:p>
            <a:r>
              <a:rPr lang="nl-NL" b="1" dirty="0" smtClean="0"/>
              <a:t>Onderzoeken strategieën</a:t>
            </a:r>
          </a:p>
          <a:p>
            <a:r>
              <a:rPr lang="nl-NL" b="1" dirty="0" smtClean="0"/>
              <a:t>Bepalen kosten en baten van strategieën</a:t>
            </a:r>
          </a:p>
          <a:p>
            <a:r>
              <a:rPr lang="nl-NL" b="1" dirty="0" smtClean="0"/>
              <a:t>Keuze voorkeursstrategie </a:t>
            </a:r>
            <a:endParaRPr lang="nl-NL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17 mei 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2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tares template 2010">
  <a:themeElements>
    <a:clrScheme name="Deltares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ltares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ltares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1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Deltares Template</Template>
  <TotalTime>13366</TotalTime>
  <Words>254</Words>
  <Application>Microsoft Office PowerPoint</Application>
  <PresentationFormat>On-screen Show (4:3)</PresentationFormat>
  <Paragraphs>86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Deltares template 2010</vt:lpstr>
      <vt:lpstr>1_Standaardontwerp</vt:lpstr>
      <vt:lpstr>Waardesysteem Zeesluis Delfzijl </vt:lpstr>
      <vt:lpstr>Introductie Stavaza Case Studie Delfzijl Onderzoek 2016</vt:lpstr>
      <vt:lpstr>Stavaza</vt:lpstr>
      <vt:lpstr>PowerPoint Presentation</vt:lpstr>
      <vt:lpstr>PowerPoint Presentation</vt:lpstr>
      <vt:lpstr>PowerPoint Presentation</vt:lpstr>
      <vt:lpstr>Onderzoek 2016</vt:lpstr>
      <vt:lpstr>Netwerk benadering</vt:lpstr>
      <vt:lpstr>PowerPoint Presentation</vt:lpstr>
      <vt:lpstr>Onderzoeksstappen</vt:lpstr>
      <vt:lpstr>Onderlinge invloed van functies</vt:lpstr>
      <vt:lpstr>Bepaling strategieën</vt:lpstr>
      <vt:lpstr>Prestaties strategieën</vt:lpstr>
      <vt:lpstr>Kosten en baten strategieën</vt:lpstr>
      <vt:lpstr>PowerPoint Presentation</vt:lpstr>
      <vt:lpstr>Meer info</vt:lpstr>
    </vt:vector>
  </TitlesOfParts>
  <Company>Stichting Deltares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Natte Kunstwerken van de toekomst</dc:title>
  <dc:creator>Ida de Groot-Wallast</dc:creator>
  <cp:lastModifiedBy>Mark de Bel</cp:lastModifiedBy>
  <cp:revision>229</cp:revision>
  <cp:lastPrinted>2016-03-02T09:34:21Z</cp:lastPrinted>
  <dcterms:created xsi:type="dcterms:W3CDTF">2014-11-11T09:42:33Z</dcterms:created>
  <dcterms:modified xsi:type="dcterms:W3CDTF">2016-05-19T11:49:12Z</dcterms:modified>
</cp:coreProperties>
</file>