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avi" ContentType="video/avi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19"/>
  </p:notesMasterIdLst>
  <p:handoutMasterIdLst>
    <p:handoutMasterId r:id="rId20"/>
  </p:handoutMasterIdLst>
  <p:sldIdLst>
    <p:sldId id="256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1" r:id="rId14"/>
    <p:sldId id="266" r:id="rId15"/>
    <p:sldId id="267" r:id="rId16"/>
    <p:sldId id="268" r:id="rId17"/>
    <p:sldId id="269" r:id="rId18"/>
  </p:sldIdLst>
  <p:sldSz cx="9144000" cy="5143500" type="screen16x9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BF"/>
    <a:srgbClr val="D2D2D2"/>
    <a:srgbClr val="DCDCDC"/>
    <a:srgbClr val="C8C8C8"/>
    <a:srgbClr val="FEFEFE"/>
    <a:srgbClr val="FFFFFE"/>
    <a:srgbClr val="B2B2B2"/>
    <a:srgbClr val="A6A6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8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A244CF-219A-4EF7-89BD-0FCDFCDDE947}" type="datetime4">
              <a:rPr lang="nl-NL" altLang="en-US"/>
              <a:pPr/>
              <a:t>9 oktober 2015</a:t>
            </a:fld>
            <a:endParaRPr lang="nl-NL" alt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133B6C-32E6-475F-BD7E-A290F1295C54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96755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AA5657-9DA5-4376-9648-BC9CA83E9C9D}" type="datetime4">
              <a:rPr lang="nl-NL" altLang="en-US"/>
              <a:pPr/>
              <a:t>9 oktober 2015</a:t>
            </a:fld>
            <a:endParaRPr lang="nl-NL" alt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Klik om de opmaakprofielen van de modeltekst te bewerken</a:t>
            </a:r>
          </a:p>
          <a:p>
            <a:pPr lvl="1"/>
            <a:r>
              <a:rPr lang="nl-NL" altLang="en-US" smtClean="0"/>
              <a:t>Tweede niveau</a:t>
            </a:r>
          </a:p>
          <a:p>
            <a:pPr lvl="2"/>
            <a:r>
              <a:rPr lang="nl-NL" altLang="en-US" smtClean="0"/>
              <a:t>Derde niveau</a:t>
            </a:r>
          </a:p>
          <a:p>
            <a:pPr lvl="3"/>
            <a:r>
              <a:rPr lang="nl-NL" altLang="en-US" smtClean="0"/>
              <a:t>Vierde niveau</a:t>
            </a:r>
          </a:p>
          <a:p>
            <a:pPr lvl="4"/>
            <a:r>
              <a:rPr lang="nl-NL" altLang="en-US" smtClean="0"/>
              <a:t>Vijfde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DE395C-60D1-42A6-AB80-B021C297F8E2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74071029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 concept of sandy nourishments</a:t>
            </a:r>
            <a:r>
              <a:rPr lang="en-US" baseline="0" dirty="0" smtClean="0"/>
              <a:t> is ‘building-with-nature’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Implementation: Yes in the Netherlands, not in Portugal but maybe in the near future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Costs: 60ME/y in Netherlands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Results: hold-the-line,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improved level of safety against flooding and recreational values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What difficulties you envisage: in Portugal the sand resources </a:t>
            </a:r>
            <a:r>
              <a:rPr lang="en-GB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limited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9E377-2A4B-4806-A2A1-59E877AC3A4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447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2307431"/>
            <a:ext cx="6618288" cy="664369"/>
          </a:xfrm>
        </p:spPr>
        <p:txBody>
          <a:bodyPr tIns="0" bIns="0"/>
          <a:lstStyle>
            <a:lvl1pPr>
              <a:defRPr>
                <a:solidFill>
                  <a:srgbClr val="008BB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nl-NL" alt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084910"/>
            <a:ext cx="6618288" cy="858440"/>
          </a:xfrm>
        </p:spPr>
        <p:txBody>
          <a:bodyPr/>
          <a:lstStyle>
            <a:lvl1pPr marL="0" indent="0">
              <a:defRPr>
                <a:solidFill>
                  <a:srgbClr val="008BB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nl-NL" altLang="en-US" noProof="0" smtClean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2"/>
            <a:ext cx="3131840" cy="191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250032"/>
            <a:ext cx="1665511" cy="74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1196579"/>
            <a:ext cx="9144000" cy="239315"/>
          </a:xfrm>
          <a:prstGeom prst="rect">
            <a:avLst/>
          </a:prstGeom>
          <a:solidFill>
            <a:srgbClr val="7FA1B6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435894"/>
            <a:ext cx="9144000" cy="239316"/>
          </a:xfrm>
          <a:prstGeom prst="rect">
            <a:avLst/>
          </a:prstGeom>
          <a:solidFill>
            <a:srgbClr val="7FA1B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1675210"/>
            <a:ext cx="9144000" cy="239315"/>
          </a:xfrm>
          <a:prstGeom prst="rect">
            <a:avLst/>
          </a:prstGeom>
          <a:solidFill>
            <a:srgbClr val="7FA1B6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>
            <a:lvl1pPr defTabSz="414338">
              <a:defRPr>
                <a:solidFill>
                  <a:schemeClr val="tx1"/>
                </a:solidFill>
                <a:latin typeface="Arial" charset="0"/>
              </a:defRPr>
            </a:lvl1pPr>
            <a:lvl2pPr marL="388938" indent="-195263" defTabSz="414338">
              <a:defRPr>
                <a:solidFill>
                  <a:schemeClr val="tx1"/>
                </a:solidFill>
                <a:latin typeface="Arial" charset="0"/>
              </a:defRPr>
            </a:lvl2pPr>
            <a:lvl3pPr marL="584200" indent="-193675" defTabSz="414338">
              <a:defRPr>
                <a:solidFill>
                  <a:schemeClr val="tx1"/>
                </a:solidFill>
                <a:latin typeface="Arial" charset="0"/>
              </a:defRPr>
            </a:lvl3pPr>
            <a:lvl4pPr marL="781050" indent="-193675" defTabSz="414338">
              <a:defRPr>
                <a:solidFill>
                  <a:schemeClr val="tx1"/>
                </a:solidFill>
                <a:latin typeface="Arial" charset="0"/>
              </a:defRPr>
            </a:lvl4pPr>
            <a:lvl5pPr marL="976313" indent="-195263" defTabSz="414338">
              <a:defRPr>
                <a:solidFill>
                  <a:schemeClr val="tx1"/>
                </a:solidFill>
                <a:latin typeface="Arial" charset="0"/>
              </a:defRPr>
            </a:lvl5pPr>
            <a:lvl6pPr marL="1433513" indent="-195263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890713" indent="-195263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347913" indent="-195263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05113" indent="-195263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en-US" sz="1600">
              <a:solidFill>
                <a:schemeClr val="bg1"/>
              </a:solidFill>
              <a:ea typeface="MS Gothic" charset="-128"/>
            </a:endParaRP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0" y="1435894"/>
            <a:ext cx="9144000" cy="119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0" y="1675210"/>
            <a:ext cx="9144000" cy="119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0" y="1196579"/>
            <a:ext cx="9144000" cy="119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quarter" idx="2"/>
          </p:nvPr>
        </p:nvSpPr>
        <p:spPr>
          <a:xfrm>
            <a:off x="2057400" y="4352925"/>
            <a:ext cx="6618288" cy="253604"/>
          </a:xfrm>
        </p:spPr>
        <p:txBody>
          <a:bodyPr/>
          <a:lstStyle>
            <a:lvl1pPr>
              <a:defRPr sz="1600"/>
            </a:lvl1pPr>
          </a:lstStyle>
          <a:p>
            <a:fld id="{95C10F87-839B-4675-9E80-FB68AABBE16D}" type="datetime4">
              <a:rPr lang="nl-NL" altLang="en-US" smtClean="0"/>
              <a:t>9 oktober 2015</a:t>
            </a:fld>
            <a:endParaRPr lang="nl-NL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E509BD-AB34-4DE8-8AAB-783B954E27F7}" type="datetime4">
              <a:rPr lang="nl-NL" altLang="en-US" smtClean="0"/>
              <a:t>9 oktober 2015</a:t>
            </a:fld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B7A46-C694-47AF-810E-DEE639277F6F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5287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5301" y="175022"/>
            <a:ext cx="2047875" cy="4162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6914" y="175022"/>
            <a:ext cx="5995987" cy="4162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DB7625-82CF-49FE-A29B-E4CCDAB58D53}" type="datetime4">
              <a:rPr lang="nl-NL" altLang="en-US" smtClean="0"/>
              <a:t>9 oktober 2015</a:t>
            </a:fld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322C6-A7ED-4FCE-B9A2-BE8D768D4558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329981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" r="3406"/>
          <a:stretch/>
        </p:blipFill>
        <p:spPr bwMode="auto">
          <a:xfrm>
            <a:off x="-36512" y="74544"/>
            <a:ext cx="921702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onderkan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28"/>
          <a:stretch>
            <a:fillRect/>
          </a:stretch>
        </p:blipFill>
        <p:spPr bwMode="auto">
          <a:xfrm flipV="1">
            <a:off x="-36512" y="-20538"/>
            <a:ext cx="9217024" cy="145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2307433"/>
            <a:ext cx="6618288" cy="664369"/>
          </a:xfrm>
        </p:spPr>
        <p:txBody>
          <a:bodyPr t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nl-NL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084912"/>
            <a:ext cx="6618288" cy="858441"/>
          </a:xfrm>
        </p:spPr>
        <p:txBody>
          <a:bodyPr/>
          <a:lstStyle>
            <a:lvl1pPr marL="0" indent="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nl-NL" noProof="0" dirty="0" smtClean="0"/>
          </a:p>
        </p:txBody>
      </p:sp>
      <p:pic>
        <p:nvPicPr>
          <p:cNvPr id="3081" name="Picture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352" y="250032"/>
            <a:ext cx="2170112" cy="74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9" name="Rectangle 17"/>
          <p:cNvSpPr>
            <a:spLocks noGrp="1" noChangeArrowheads="1"/>
          </p:cNvSpPr>
          <p:nvPr>
            <p:ph type="dt" sz="quarter" idx="2"/>
          </p:nvPr>
        </p:nvSpPr>
        <p:spPr>
          <a:xfrm>
            <a:off x="2057400" y="4352925"/>
            <a:ext cx="6618288" cy="253604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160C8537-CD5B-4F6A-8990-14BC11FCC3F8}" type="datetime4">
              <a:rPr lang="nl-NL" smtClean="0">
                <a:solidFill>
                  <a:prstClr val="white"/>
                </a:solidFill>
              </a:rPr>
              <a:pPr/>
              <a:t>9 oktober 2015</a:t>
            </a:fld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90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:\avd\Verzamelmap AVD-schijf\FOTODATA\purebudget en dreamstime\1594388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558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onderkant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28"/>
          <a:stretch>
            <a:fillRect/>
          </a:stretch>
        </p:blipFill>
        <p:spPr bwMode="auto">
          <a:xfrm>
            <a:off x="0" y="4164718"/>
            <a:ext cx="9145588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-1588" y="0"/>
            <a:ext cx="9145588" cy="292894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-1588" y="292894"/>
            <a:ext cx="9145588" cy="290036"/>
          </a:xfrm>
          <a:prstGeom prst="rect">
            <a:avLst/>
          </a:prstGeom>
          <a:solidFill>
            <a:schemeClr val="tx1">
              <a:alpha val="35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-1588" y="582930"/>
            <a:ext cx="9145588" cy="29289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414338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>
              <a:solidFill>
                <a:prstClr val="white"/>
              </a:solidFill>
              <a:latin typeface="Calibri"/>
              <a:ea typeface="MS Gothic" charset="-128"/>
            </a:endParaRPr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-1588" y="292894"/>
            <a:ext cx="9140826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Line 9"/>
          <p:cNvSpPr>
            <a:spLocks noChangeShapeType="1"/>
          </p:cNvSpPr>
          <p:nvPr userDrawn="1"/>
        </p:nvSpPr>
        <p:spPr bwMode="auto">
          <a:xfrm>
            <a:off x="-1588" y="582930"/>
            <a:ext cx="9140826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Line 10"/>
          <p:cNvSpPr>
            <a:spLocks noChangeShapeType="1"/>
          </p:cNvSpPr>
          <p:nvPr userDrawn="1"/>
        </p:nvSpPr>
        <p:spPr bwMode="auto">
          <a:xfrm>
            <a:off x="-1588" y="875824"/>
            <a:ext cx="9140826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Picture 11" descr="woordmerk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3" y="4643349"/>
            <a:ext cx="1566863" cy="2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31825" y="2977610"/>
            <a:ext cx="8229600" cy="93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 smtClean="0"/>
              <a:t>&lt;hoofdstuknummer&gt;</a:t>
            </a:r>
          </a:p>
        </p:txBody>
      </p:sp>
      <p:sp>
        <p:nvSpPr>
          <p:cNvPr id="17" name="Rectangle 13"/>
          <p:cNvSpPr>
            <a:spLocks noGrp="1" noChangeArrowheads="1"/>
          </p:cNvSpPr>
          <p:nvPr>
            <p:ph idx="1"/>
          </p:nvPr>
        </p:nvSpPr>
        <p:spPr bwMode="auto">
          <a:xfrm>
            <a:off x="611188" y="3576872"/>
            <a:ext cx="8208962" cy="83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 smtClean="0"/>
              <a:t>&lt;hoofdstuktitel&gt;</a:t>
            </a:r>
          </a:p>
        </p:txBody>
      </p:sp>
    </p:spTree>
    <p:extLst>
      <p:ext uri="{BB962C8B-B14F-4D97-AF65-F5344CB8AC3E}">
        <p14:creationId xmlns:p14="http://schemas.microsoft.com/office/powerpoint/2010/main" val="2378646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/>
          <p:cNvSpPr>
            <a:spLocks noChangeArrowheads="1"/>
          </p:cNvSpPr>
          <p:nvPr userDrawn="1"/>
        </p:nvSpPr>
        <p:spPr bwMode="auto">
          <a:xfrm>
            <a:off x="0" y="-1429"/>
            <a:ext cx="9144000" cy="854824"/>
          </a:xfrm>
          <a:prstGeom prst="rect">
            <a:avLst/>
          </a:prstGeom>
          <a:solidFill>
            <a:srgbClr val="A6A6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3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8" y="-1429"/>
            <a:ext cx="1489075" cy="86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9" descr="D111-00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-20001"/>
            <a:ext cx="1585912" cy="87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291" y="-1429"/>
            <a:ext cx="1463554" cy="85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-1428"/>
            <a:ext cx="9144000" cy="28717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96913" y="1334453"/>
            <a:ext cx="7874000" cy="387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&gt;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opmaakprofielen</a:t>
            </a:r>
            <a:r>
              <a:rPr lang="en-GB" dirty="0" smtClean="0"/>
              <a:t> van de </a:t>
            </a:r>
            <a:r>
              <a:rPr lang="en-GB" dirty="0" err="1" smtClean="0"/>
              <a:t>modeltekst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0"/>
            <a:endParaRPr lang="nl-NL" dirty="0" smtClean="0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722" y="5569833"/>
            <a:ext cx="1436687" cy="28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8BBF"/>
                </a:solidFill>
              </a:defRPr>
            </a:lvl1pPr>
          </a:lstStyle>
          <a:p>
            <a:fld id="{66F9FA89-AA74-4661-B676-D671F0EF0075}" type="datetime4">
              <a:rPr lang="nl-NL"/>
              <a:pPr/>
              <a:t>9 oktober 2015</a:t>
            </a:fld>
            <a:endParaRPr lang="nl-NL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909" y="5569833"/>
            <a:ext cx="2439988" cy="28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008BB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09212" y="5569833"/>
            <a:ext cx="468313" cy="28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8BBF"/>
                </a:solidFill>
              </a:defRPr>
            </a:lvl1pPr>
          </a:lstStyle>
          <a:p>
            <a:fld id="{DC5A28C5-F21B-4021-BE2C-2B9D4123791C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23" name="Rectangle 11"/>
          <p:cNvSpPr>
            <a:spLocks noChangeArrowheads="1"/>
          </p:cNvSpPr>
          <p:nvPr userDrawn="1"/>
        </p:nvSpPr>
        <p:spPr bwMode="auto">
          <a:xfrm>
            <a:off x="0" y="285750"/>
            <a:ext cx="9144000" cy="285750"/>
          </a:xfrm>
          <a:prstGeom prst="rect">
            <a:avLst/>
          </a:prstGeom>
          <a:solidFill>
            <a:schemeClr val="tx1">
              <a:alpha val="35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12"/>
          <p:cNvSpPr>
            <a:spLocks noChangeArrowheads="1"/>
          </p:cNvSpPr>
          <p:nvPr userDrawn="1"/>
        </p:nvSpPr>
        <p:spPr bwMode="auto">
          <a:xfrm>
            <a:off x="0" y="571500"/>
            <a:ext cx="9144000" cy="28189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414338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>
              <a:solidFill>
                <a:prstClr val="white"/>
              </a:solidFill>
              <a:latin typeface="Calibri"/>
              <a:ea typeface="MS Gothic" charset="-128"/>
            </a:endParaRPr>
          </a:p>
        </p:txBody>
      </p:sp>
      <p:sp>
        <p:nvSpPr>
          <p:cNvPr id="25" name="Line 13"/>
          <p:cNvSpPr>
            <a:spLocks noChangeShapeType="1"/>
          </p:cNvSpPr>
          <p:nvPr userDrawn="1"/>
        </p:nvSpPr>
        <p:spPr bwMode="auto">
          <a:xfrm>
            <a:off x="3" y="285750"/>
            <a:ext cx="914084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Line 14"/>
          <p:cNvSpPr>
            <a:spLocks noChangeShapeType="1"/>
          </p:cNvSpPr>
          <p:nvPr userDrawn="1"/>
        </p:nvSpPr>
        <p:spPr bwMode="auto">
          <a:xfrm>
            <a:off x="3" y="571500"/>
            <a:ext cx="914084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Line 15"/>
          <p:cNvSpPr>
            <a:spLocks noChangeShapeType="1"/>
          </p:cNvSpPr>
          <p:nvPr userDrawn="1"/>
        </p:nvSpPr>
        <p:spPr bwMode="auto">
          <a:xfrm>
            <a:off x="2" y="857250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6913" y="226652"/>
            <a:ext cx="8196262" cy="55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 smtClean="0"/>
              <a:t>Klik om het opmaakprofiel te bewerken</a:t>
            </a:r>
          </a:p>
        </p:txBody>
      </p:sp>
      <p:pic>
        <p:nvPicPr>
          <p:cNvPr id="29" name="Picture 18" descr="woordmerk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3" y="4718122"/>
            <a:ext cx="1573213" cy="28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Line 19"/>
          <p:cNvSpPr>
            <a:spLocks noChangeShapeType="1"/>
          </p:cNvSpPr>
          <p:nvPr userDrawn="1"/>
        </p:nvSpPr>
        <p:spPr bwMode="auto">
          <a:xfrm flipH="1">
            <a:off x="-4064000" y="5952173"/>
            <a:ext cx="7032625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Line 19"/>
          <p:cNvSpPr>
            <a:spLocks noChangeShapeType="1"/>
          </p:cNvSpPr>
          <p:nvPr userDrawn="1"/>
        </p:nvSpPr>
        <p:spPr bwMode="auto">
          <a:xfrm flipH="1">
            <a:off x="3" y="5820728"/>
            <a:ext cx="7032625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Line 19"/>
          <p:cNvSpPr>
            <a:spLocks noChangeShapeType="1"/>
          </p:cNvSpPr>
          <p:nvPr userDrawn="1"/>
        </p:nvSpPr>
        <p:spPr bwMode="auto">
          <a:xfrm flipH="1">
            <a:off x="-186434" y="4882112"/>
            <a:ext cx="7270812" cy="3576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852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61030A-D9DC-426C-A4D0-5E7AEAC0AFF5}" type="datetime4">
              <a:rPr lang="nl-NL">
                <a:solidFill>
                  <a:prstClr val="black">
                    <a:tint val="75000"/>
                  </a:prstClr>
                </a:solidFill>
              </a:rPr>
              <a:pPr/>
              <a:t>9 oktober 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8C096-3EE4-4BEC-940C-289F65359199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60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AA97-5712-3141-AD33-949AE5304E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09-Oct-15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D733-ECDC-5D4C-847D-04BFA85CE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53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AA97-5712-3141-AD33-949AE5304E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09-Oct-15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D733-ECDC-5D4C-847D-04BFA85CE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76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AA97-5712-3141-AD33-949AE5304E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09-Oct-15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D733-ECDC-5D4C-847D-04BFA85CE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812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AA97-5712-3141-AD33-949AE5304E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09-Oct-15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D733-ECDC-5D4C-847D-04BFA85CE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7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79371"/>
            <a:ext cx="8196262" cy="4583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F2072C-A47E-4E3D-9A54-84394D0F4D54}" type="datetime4">
              <a:rPr lang="nl-NL" altLang="en-US" smtClean="0"/>
              <a:t>9 oktober 2015</a:t>
            </a:fld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EAEC5-70C2-45F2-A9E4-8B31FA2D4E52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376423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AA97-5712-3141-AD33-949AE5304E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09-Oct-15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D733-ECDC-5D4C-847D-04BFA85CE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418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AA97-5712-3141-AD33-949AE5304E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09-Oct-15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D733-ECDC-5D4C-847D-04BFA85CE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79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AA97-5712-3141-AD33-949AE5304E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09-Oct-15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D733-ECDC-5D4C-847D-04BFA85CE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52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AA97-5712-3141-AD33-949AE5304E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09-Oct-15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D733-ECDC-5D4C-847D-04BFA85CE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7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AA97-5712-3141-AD33-949AE5304E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09-Oct-15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D733-ECDC-5D4C-847D-04BFA85CE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68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AA97-5712-3141-AD33-949AE5304E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09-Oct-15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D733-ECDC-5D4C-847D-04BFA85CE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0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294DA0-51B0-4839-B084-7F0B443448D1}" type="datetime4">
              <a:rPr lang="nl-NL" altLang="en-US" smtClean="0"/>
              <a:t>9 oktober 2015</a:t>
            </a:fld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9B360-59C9-4DE4-8168-ED869A56E6BB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75650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913" y="1112043"/>
            <a:ext cx="3860800" cy="32254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113" y="1112043"/>
            <a:ext cx="3860800" cy="32254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789C94-F5E5-4358-8281-553FC68626BC}" type="datetime4">
              <a:rPr lang="nl-NL" altLang="en-US" smtClean="0"/>
              <a:t>9 oktober 2015</a:t>
            </a:fld>
            <a:endParaRPr lang="nl-NL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0C818-1C15-4C27-99E4-384E2F32F85B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97726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E6D7FA-3733-4A27-833E-3BE291A6B5E5}" type="datetime4">
              <a:rPr lang="nl-NL" altLang="en-US" smtClean="0"/>
              <a:t>9 oktober 2015</a:t>
            </a:fld>
            <a:endParaRPr lang="nl-NL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CA215-7C3B-47F3-A529-F84DF22F790F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35914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220CB-EF02-4A75-811D-16CD5261DFE4}" type="datetime4">
              <a:rPr lang="nl-NL" altLang="en-US" smtClean="0"/>
              <a:t>9 oktober 2015</a:t>
            </a:fld>
            <a:endParaRPr lang="nl-NL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18E62-1FFF-4835-B002-4A4CAD27CB29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966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5E2B03-9C47-474F-93DF-E7D9818868E4}" type="datetime4">
              <a:rPr lang="nl-NL" altLang="en-US" smtClean="0"/>
              <a:t>9 oktober 2015</a:t>
            </a:fld>
            <a:endParaRPr lang="nl-NL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30FD0-65E2-42D5-8B52-82A9140F1D6D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73424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1A4DA-6B3C-4D27-B5BD-C14C5A15B3A4}" type="datetime4">
              <a:rPr lang="nl-NL" altLang="en-US" smtClean="0"/>
              <a:t>9 oktober 2015</a:t>
            </a:fld>
            <a:endParaRPr lang="nl-NL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C62AD-A55B-4838-BABA-03985A961785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15947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A94290-8BCD-4EE7-A966-210F69696029}" type="datetime4">
              <a:rPr lang="nl-NL" altLang="en-US" smtClean="0"/>
              <a:t>9 oktober 2015</a:t>
            </a:fld>
            <a:endParaRPr lang="nl-NL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D63D2-9DE9-43A0-8840-8E3AAC5DD553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817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913" y="1112043"/>
            <a:ext cx="7874000" cy="322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Klik om de opmaakprofielen van de modeltekst te bewerken</a:t>
            </a:r>
          </a:p>
          <a:p>
            <a:pPr lvl="1"/>
            <a:r>
              <a:rPr lang="en-GB" altLang="en-US" smtClean="0"/>
              <a:t>Tweede niveau</a:t>
            </a:r>
          </a:p>
          <a:p>
            <a:pPr lvl="2"/>
            <a:r>
              <a:rPr lang="en-GB" altLang="en-US" smtClean="0"/>
              <a:t>Derde niveau</a:t>
            </a:r>
          </a:p>
          <a:p>
            <a:pPr lvl="3"/>
            <a:r>
              <a:rPr lang="en-GB" altLang="en-US" smtClean="0"/>
              <a:t>Vierde niveau</a:t>
            </a:r>
          </a:p>
          <a:p>
            <a:pPr lvl="4"/>
            <a:r>
              <a:rPr lang="en-GB" altLang="en-US" smtClean="0"/>
              <a:t>Vijfde niveau</a:t>
            </a:r>
          </a:p>
          <a:p>
            <a:pPr lvl="0"/>
            <a:endParaRPr lang="nl-NL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22614" y="4960144"/>
            <a:ext cx="1436687" cy="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8BBF"/>
                </a:solidFill>
              </a:defRPr>
            </a:lvl1pPr>
          </a:lstStyle>
          <a:p>
            <a:fld id="{D9BBCFB9-0699-4FD2-851F-8E0693BB0BAD}" type="datetime4">
              <a:rPr lang="nl-NL" altLang="en-US" smtClean="0"/>
              <a:t>9 oktober 2015</a:t>
            </a:fld>
            <a:endParaRPr lang="nl-NL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4960144"/>
            <a:ext cx="2439988" cy="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008BBF"/>
                </a:solidFill>
              </a:defRPr>
            </a:lvl1pPr>
          </a:lstStyle>
          <a:p>
            <a:endParaRPr lang="nl-NL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83101" y="4960144"/>
            <a:ext cx="468313" cy="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8BBF"/>
                </a:solidFill>
              </a:defRPr>
            </a:lvl1pPr>
          </a:lstStyle>
          <a:p>
            <a:fld id="{6B3D3C09-9348-4AB9-B324-136C55F122C6}" type="slidenum">
              <a:rPr lang="nl-NL" altLang="en-US"/>
              <a:pPr/>
              <a:t>‹#›</a:t>
            </a:fld>
            <a:endParaRPr lang="nl-NL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-1191"/>
            <a:ext cx="9123363" cy="715566"/>
          </a:xfrm>
          <a:prstGeom prst="rect">
            <a:avLst/>
          </a:prstGeom>
          <a:solidFill>
            <a:srgbClr val="A6A6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6" y="-1191"/>
            <a:ext cx="1489075" cy="71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" name="Picture 9" descr="D111-00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-16669"/>
            <a:ext cx="1585912" cy="73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-14287" y="-20241"/>
            <a:ext cx="9123363" cy="239316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238125"/>
            <a:ext cx="9123363" cy="238125"/>
          </a:xfrm>
          <a:prstGeom prst="rect">
            <a:avLst/>
          </a:prstGeom>
          <a:solidFill>
            <a:schemeClr val="tx1">
              <a:alpha val="35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476250"/>
            <a:ext cx="9123363" cy="23812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>
            <a:lvl1pPr defTabSz="414338">
              <a:defRPr>
                <a:solidFill>
                  <a:schemeClr val="tx1"/>
                </a:solidFill>
                <a:latin typeface="Arial" charset="0"/>
              </a:defRPr>
            </a:lvl1pPr>
            <a:lvl2pPr marL="388938" indent="-195263" defTabSz="414338">
              <a:defRPr>
                <a:solidFill>
                  <a:schemeClr val="tx1"/>
                </a:solidFill>
                <a:latin typeface="Arial" charset="0"/>
              </a:defRPr>
            </a:lvl2pPr>
            <a:lvl3pPr marL="584200" indent="-193675" defTabSz="414338">
              <a:defRPr>
                <a:solidFill>
                  <a:schemeClr val="tx1"/>
                </a:solidFill>
                <a:latin typeface="Arial" charset="0"/>
              </a:defRPr>
            </a:lvl3pPr>
            <a:lvl4pPr marL="781050" indent="-193675" defTabSz="414338">
              <a:defRPr>
                <a:solidFill>
                  <a:schemeClr val="tx1"/>
                </a:solidFill>
                <a:latin typeface="Arial" charset="0"/>
              </a:defRPr>
            </a:lvl4pPr>
            <a:lvl5pPr marL="976313" indent="-195263" defTabSz="414338">
              <a:defRPr>
                <a:solidFill>
                  <a:schemeClr val="tx1"/>
                </a:solidFill>
                <a:latin typeface="Arial" charset="0"/>
              </a:defRPr>
            </a:lvl5pPr>
            <a:lvl6pPr marL="1433513" indent="-195263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890713" indent="-195263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347913" indent="-195263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05113" indent="-195263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en-US" sz="1600">
              <a:solidFill>
                <a:schemeClr val="bg1"/>
              </a:solidFill>
              <a:ea typeface="MS Gothic" charset="-128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0" y="238125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0" y="476250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0" y="714375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6913" y="175023"/>
            <a:ext cx="8196262" cy="45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Klik om het opmaakprofiel te bewerken</a:t>
            </a:r>
          </a:p>
        </p:txBody>
      </p:sp>
      <p:pic>
        <p:nvPicPr>
          <p:cNvPr id="1042" name="Picture 18" descr="woordmerk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742260"/>
            <a:ext cx="12242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Line 19"/>
          <p:cNvSpPr>
            <a:spLocks noChangeShapeType="1"/>
          </p:cNvSpPr>
          <p:nvPr/>
        </p:nvSpPr>
        <p:spPr bwMode="auto">
          <a:xfrm flipH="1">
            <a:off x="0" y="4850606"/>
            <a:ext cx="7654925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&gt;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71AAAA97-5712-3141-AD33-949AE5304E2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09-Oct-15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0FBD733-ECDC-5D4C-847D-04BFA85CE09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003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2.avi"/><Relationship Id="rId7" Type="http://schemas.openxmlformats.org/officeDocument/2006/relationships/image" Target="../media/image17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avi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696" y="2307431"/>
            <a:ext cx="6839992" cy="664369"/>
          </a:xfrm>
        </p:spPr>
        <p:txBody>
          <a:bodyPr/>
          <a:lstStyle/>
          <a:p>
            <a:r>
              <a:rPr lang="nl-NL" dirty="0"/>
              <a:t>CIP Project 2015 - Asset management en Kustlijnzorg</a:t>
            </a:r>
            <a:endParaRPr lang="en-US" alt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696" y="3291830"/>
            <a:ext cx="6839992" cy="651520"/>
          </a:xfrm>
        </p:spPr>
        <p:txBody>
          <a:bodyPr/>
          <a:lstStyle/>
          <a:p>
            <a:r>
              <a:rPr lang="en-US" i="1" dirty="0" err="1"/>
              <a:t>Tussenresultaten</a:t>
            </a:r>
            <a:r>
              <a:rPr lang="en-US" i="1" dirty="0"/>
              <a:t> 10 </a:t>
            </a:r>
            <a:r>
              <a:rPr lang="en-US" i="1" dirty="0" err="1"/>
              <a:t>oktober</a:t>
            </a:r>
            <a:r>
              <a:rPr lang="en-US" i="1" dirty="0"/>
              <a:t> 2015</a:t>
            </a:r>
            <a:endParaRPr lang="en-US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907704" y="4534885"/>
            <a:ext cx="7056784" cy="53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8BB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err="1"/>
              <a:t>Joost</a:t>
            </a:r>
            <a:r>
              <a:rPr lang="en-US" sz="1800" dirty="0"/>
              <a:t> </a:t>
            </a:r>
            <a:r>
              <a:rPr lang="en-US" sz="1800" dirty="0" err="1"/>
              <a:t>Stronkhorst</a:t>
            </a:r>
            <a:r>
              <a:rPr lang="en-US" sz="1800" dirty="0"/>
              <a:t>, Rolf van Buren, </a:t>
            </a:r>
            <a:r>
              <a:rPr lang="en-US" sz="1800" dirty="0" err="1"/>
              <a:t>Alessio</a:t>
            </a:r>
            <a:r>
              <a:rPr lang="en-US" sz="1800" dirty="0"/>
              <a:t> </a:t>
            </a:r>
            <a:r>
              <a:rPr lang="en-US" sz="1800" dirty="0" err="1"/>
              <a:t>Giardino</a:t>
            </a:r>
            <a:r>
              <a:rPr lang="en-US" sz="1800" dirty="0"/>
              <a:t>, Frank den </a:t>
            </a:r>
            <a:r>
              <a:rPr lang="en-US" sz="1800" dirty="0" err="1"/>
              <a:t>Heijer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Methoden</a:t>
            </a:r>
            <a:r>
              <a:rPr lang="en-US" dirty="0"/>
              <a:t>: </a:t>
            </a:r>
            <a:r>
              <a:rPr lang="en-US" dirty="0" err="1" smtClean="0"/>
              <a:t>kentallen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072C-A47E-4E3D-9A54-84394D0F4D54}" type="datetime4">
              <a:rPr lang="nl-NL" altLang="en-US" smtClean="0"/>
              <a:t>9 oktober 2015</a:t>
            </a:fld>
            <a:endParaRPr lang="nl-NL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654264"/>
              </p:ext>
            </p:extLst>
          </p:nvPr>
        </p:nvGraphicFramePr>
        <p:xfrm>
          <a:off x="755576" y="843558"/>
          <a:ext cx="5400600" cy="6686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1309"/>
                <a:gridCol w="1159291"/>
              </a:tblGrid>
              <a:tr h="19202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Kosten</a:t>
                      </a:r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zandsuppletie</a:t>
                      </a:r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(€/m</a:t>
                      </a:r>
                      <a:r>
                        <a:rPr lang="en-GB" sz="1400" u="none" strike="noStrike" baseline="30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</a:tr>
              <a:tr h="192021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vooroever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GB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</a:tr>
              <a:tr h="192021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strand-en strand/</a:t>
                      </a:r>
                      <a:r>
                        <a:rPr lang="en-GB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duin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67909"/>
              </p:ext>
            </p:extLst>
          </p:nvPr>
        </p:nvGraphicFramePr>
        <p:xfrm>
          <a:off x="755576" y="1635646"/>
          <a:ext cx="7704856" cy="1342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4564"/>
                <a:gridCol w="1390092"/>
                <a:gridCol w="1800200"/>
              </a:tblGrid>
              <a:tr h="34129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GB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Baten</a:t>
                      </a:r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recreatie</a:t>
                      </a:r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(€/m) 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GB" sz="1400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lage</a:t>
                      </a:r>
                      <a:r>
                        <a:rPr lang="en-GB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schatting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GB" sz="1400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hoge</a:t>
                      </a:r>
                      <a:r>
                        <a:rPr lang="en-GB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schatting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>
                    <a:solidFill>
                      <a:srgbClr val="0070C0"/>
                    </a:solidFill>
                  </a:tcPr>
                </a:tc>
              </a:tr>
              <a:tr h="258817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GB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>
                    <a:solidFill>
                      <a:srgbClr val="0070C0"/>
                    </a:solidFill>
                  </a:tcPr>
                </a:tc>
              </a:tr>
              <a:tr h="258817"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GB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matig</a:t>
                      </a:r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strand </a:t>
                      </a:r>
                      <a:r>
                        <a:rPr lang="en-GB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gebruik</a:t>
                      </a:r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lang="en-GB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rustig</a:t>
                      </a:r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6569" marR="6569" marT="6569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GB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GB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>
                    <a:solidFill>
                      <a:srgbClr val="0070C0"/>
                    </a:solidFill>
                  </a:tcPr>
                </a:tc>
              </a:tr>
              <a:tr h="258817"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GB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matig</a:t>
                      </a:r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intensief</a:t>
                      </a:r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strand </a:t>
                      </a:r>
                      <a:r>
                        <a:rPr lang="en-GB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gebruik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6569" marR="6569" marT="6569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GB" sz="1400" u="none" strike="noStrike">
                          <a:solidFill>
                            <a:schemeClr val="bg1"/>
                          </a:solidFill>
                          <a:effectLst/>
                        </a:rPr>
                        <a:t>500</a:t>
                      </a:r>
                      <a:endParaRPr lang="en-GB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1000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>
                    <a:solidFill>
                      <a:srgbClr val="0070C0"/>
                    </a:solidFill>
                  </a:tcPr>
                </a:tc>
              </a:tr>
              <a:tr h="224652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l-NL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intensief </a:t>
                      </a:r>
                      <a:r>
                        <a:rPr lang="nl-NL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gebruik </a:t>
                      </a:r>
                      <a:r>
                        <a:rPr lang="nl-NL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nl-NL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incl</a:t>
                      </a:r>
                      <a:r>
                        <a:rPr lang="nl-NL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evenementen)</a:t>
                      </a:r>
                      <a:endParaRPr lang="nl-NL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1000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2000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183195"/>
              </p:ext>
            </p:extLst>
          </p:nvPr>
        </p:nvGraphicFramePr>
        <p:xfrm>
          <a:off x="755576" y="3075806"/>
          <a:ext cx="7704856" cy="1329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6768"/>
                <a:gridCol w="1387888"/>
                <a:gridCol w="1800200"/>
              </a:tblGrid>
              <a:tr h="3143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Vermeden schade </a:t>
                      </a:r>
                      <a:r>
                        <a:rPr lang="nl-NL" sz="14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duin-en</a:t>
                      </a:r>
                      <a:r>
                        <a:rPr lang="nl-NL" sz="14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hybride kering (M€/km </a:t>
                      </a:r>
                      <a:r>
                        <a:rPr lang="nl-NL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voor levensduur </a:t>
                      </a:r>
                      <a:r>
                        <a:rPr lang="nl-NL" sz="14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25 j</a:t>
                      </a:r>
                      <a:r>
                        <a:rPr lang="nl-NL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algn="l" fontAlgn="b"/>
                      <a:endParaRPr lang="nl-NL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59" marR="8259" marT="8259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59" marR="8259" marT="8259" marB="0" anchor="b">
                    <a:solidFill>
                      <a:srgbClr val="0070C0"/>
                    </a:solidFill>
                  </a:tcPr>
                </a:tc>
              </a:tr>
              <a:tr h="378273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59" marR="8259" marT="8259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lage</a:t>
                      </a:r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4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schatting</a:t>
                      </a:r>
                      <a:endParaRPr lang="en-GB" sz="140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59" marR="8259" marT="8259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hoge</a:t>
                      </a:r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4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schatting</a:t>
                      </a:r>
                      <a:endParaRPr lang="en-GB" sz="140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59" marR="8259" marT="8259" marB="0" anchor="b">
                    <a:solidFill>
                      <a:srgbClr val="0070C0"/>
                    </a:solidFill>
                  </a:tcPr>
                </a:tc>
              </a:tr>
              <a:tr h="193266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landelijk</a:t>
                      </a:r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4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gebied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59" marR="8259" marT="8259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3750000</a:t>
                      </a:r>
                      <a:endParaRPr lang="en-GB" sz="14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59" marR="8259" marT="8259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4500000</a:t>
                      </a:r>
                      <a:endParaRPr lang="en-GB" sz="14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59" marR="8259" marT="8259" marB="0" anchor="b">
                    <a:solidFill>
                      <a:srgbClr val="0070C0"/>
                    </a:solidFill>
                  </a:tcPr>
                </a:tc>
              </a:tr>
              <a:tr h="237853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bebouwd</a:t>
                      </a:r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4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gebied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59" marR="8259" marT="8259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20000000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59" marR="8259" marT="8259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25000000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59" marR="8259" marT="8259" marB="0" anchor="b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15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Resultaten</a:t>
            </a:r>
            <a:r>
              <a:rPr lang="en-US" dirty="0"/>
              <a:t> B/K </a:t>
            </a:r>
            <a:r>
              <a:rPr lang="en-US" dirty="0" err="1"/>
              <a:t>vergelijking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/>
              <a:buChar char="Ø"/>
            </a:pPr>
            <a:r>
              <a:rPr lang="en-US" dirty="0" err="1" smtClean="0"/>
              <a:t>Tabellen</a:t>
            </a:r>
            <a:r>
              <a:rPr lang="en-US" dirty="0" smtClean="0"/>
              <a:t> in spreadsheet</a:t>
            </a:r>
          </a:p>
          <a:p>
            <a:pPr>
              <a:buFont typeface="Wingdings"/>
              <a:buChar char="Ø"/>
            </a:pPr>
            <a:r>
              <a:rPr lang="en-US" dirty="0" err="1" smtClean="0"/>
              <a:t>Figuren</a:t>
            </a:r>
            <a:r>
              <a:rPr lang="en-US" dirty="0" smtClean="0"/>
              <a:t> in </a:t>
            </a:r>
            <a:r>
              <a:rPr lang="en-US" dirty="0" err="1" smtClean="0"/>
              <a:t>pdf</a:t>
            </a:r>
            <a:r>
              <a:rPr lang="en-US" dirty="0" smtClean="0"/>
              <a:t> </a:t>
            </a:r>
            <a:r>
              <a:rPr lang="en-US" dirty="0" err="1" smtClean="0"/>
              <a:t>bestanden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072C-A47E-4E3D-9A54-84394D0F4D54}" type="datetime4">
              <a:rPr lang="nl-NL" altLang="en-US" smtClean="0"/>
              <a:t>9 oktober 2015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5196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50819" y="4816493"/>
            <a:ext cx="2133771" cy="369992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GB" sz="80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</p:txBody>
      </p:sp>
      <p:sp>
        <p:nvSpPr>
          <p:cNvPr id="14" name="Oval 13"/>
          <p:cNvSpPr/>
          <p:nvPr/>
        </p:nvSpPr>
        <p:spPr>
          <a:xfrm>
            <a:off x="78809" y="4854200"/>
            <a:ext cx="144016" cy="12961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37539" y="4854200"/>
            <a:ext cx="144016" cy="12961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965913" y="4854200"/>
            <a:ext cx="144016" cy="12961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128602" y="4844580"/>
            <a:ext cx="2133771" cy="310849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just"/>
            <a:r>
              <a:rPr lang="en-GB" sz="800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</p:txBody>
      </p:sp>
      <p:sp>
        <p:nvSpPr>
          <p:cNvPr id="18" name="Oval 17"/>
          <p:cNvSpPr/>
          <p:nvPr/>
        </p:nvSpPr>
        <p:spPr>
          <a:xfrm>
            <a:off x="1982638" y="4842181"/>
            <a:ext cx="144016" cy="12961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098084" y="4851828"/>
            <a:ext cx="607021" cy="310849"/>
          </a:xfrm>
          <a:prstGeom prst="rect">
            <a:avLst/>
          </a:prstGeom>
        </p:spPr>
        <p:txBody>
          <a:bodyPr/>
          <a:lstStyle/>
          <a:p>
            <a:r>
              <a:rPr lang="en-GB" sz="800" dirty="0">
                <a:solidFill>
                  <a:prstClr val="black">
                    <a:tint val="75000"/>
                  </a:prstClr>
                </a:solidFill>
              </a:rPr>
              <a:t>Step </a:t>
            </a:r>
            <a:r>
              <a:rPr lang="en-GB" sz="800" dirty="0" smtClean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en-GB" sz="8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057597" y="4842300"/>
            <a:ext cx="797436" cy="310849"/>
          </a:xfrm>
          <a:prstGeom prst="rect">
            <a:avLst/>
          </a:prstGeom>
        </p:spPr>
        <p:txBody>
          <a:bodyPr/>
          <a:lstStyle/>
          <a:p>
            <a:r>
              <a:rPr lang="en-GB" sz="800" dirty="0">
                <a:solidFill>
                  <a:prstClr val="black">
                    <a:tint val="75000"/>
                  </a:prstClr>
                </a:solidFill>
              </a:rPr>
              <a:t>Step </a:t>
            </a:r>
            <a:r>
              <a:rPr lang="en-GB" sz="800" dirty="0" smtClean="0">
                <a:solidFill>
                  <a:prstClr val="black">
                    <a:tint val="75000"/>
                  </a:prstClr>
                </a:solidFill>
              </a:rPr>
              <a:t>4</a:t>
            </a:r>
            <a:endParaRPr lang="en-GB" sz="8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929316" y="4809830"/>
            <a:ext cx="2133771" cy="369992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GB" sz="80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</a:t>
            </a:r>
          </a:p>
        </p:txBody>
      </p:sp>
      <p:sp>
        <p:nvSpPr>
          <p:cNvPr id="22" name="Oval 21"/>
          <p:cNvSpPr/>
          <p:nvPr/>
        </p:nvSpPr>
        <p:spPr>
          <a:xfrm>
            <a:off x="3838255" y="4854317"/>
            <a:ext cx="144016" cy="12961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796985" y="4845744"/>
            <a:ext cx="144016" cy="12961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725359" y="4845744"/>
            <a:ext cx="144016" cy="12961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888048" y="4822308"/>
            <a:ext cx="2133771" cy="310849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GB" sz="80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6</a:t>
            </a:r>
          </a:p>
        </p:txBody>
      </p:sp>
      <p:sp>
        <p:nvSpPr>
          <p:cNvPr id="26" name="Oval 25"/>
          <p:cNvSpPr/>
          <p:nvPr/>
        </p:nvSpPr>
        <p:spPr>
          <a:xfrm>
            <a:off x="5742084" y="4833726"/>
            <a:ext cx="144016" cy="12961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814092" y="4820028"/>
            <a:ext cx="2133771" cy="310849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GB" sz="80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7</a:t>
            </a:r>
          </a:p>
        </p:txBody>
      </p:sp>
      <p:pic>
        <p:nvPicPr>
          <p:cNvPr id="197" name="Picture 14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0" t="40669" r="856" b="7776"/>
          <a:stretch>
            <a:fillRect/>
          </a:stretch>
        </p:blipFill>
        <p:spPr bwMode="auto">
          <a:xfrm>
            <a:off x="711912" y="1220657"/>
            <a:ext cx="8127288" cy="334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8" name="Rectangle 25"/>
          <p:cNvSpPr>
            <a:spLocks noChangeArrowheads="1"/>
          </p:cNvSpPr>
          <p:nvPr/>
        </p:nvSpPr>
        <p:spPr bwMode="auto">
          <a:xfrm>
            <a:off x="2447859" y="1405890"/>
            <a:ext cx="4045187" cy="462740"/>
          </a:xfrm>
          <a:prstGeom prst="rect">
            <a:avLst/>
          </a:prstGeom>
          <a:solidFill>
            <a:srgbClr val="000000">
              <a:alpha val="39999"/>
            </a:srgbClr>
          </a:solidFill>
          <a:ln w="19050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b="1" dirty="0">
                <a:solidFill>
                  <a:prstClr val="white"/>
                </a:solidFill>
              </a:rPr>
              <a:t>Longshore transport and diffusion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b="1" dirty="0">
                <a:solidFill>
                  <a:prstClr val="white"/>
                </a:solidFill>
              </a:rPr>
              <a:t>of sediment (</a:t>
            </a:r>
            <a:r>
              <a:rPr lang="en-US" altLang="en-US" b="1" dirty="0" err="1">
                <a:solidFill>
                  <a:prstClr val="white"/>
                </a:solidFill>
              </a:rPr>
              <a:t>Pelnard</a:t>
            </a:r>
            <a:r>
              <a:rPr lang="en-US" altLang="en-US" b="1" dirty="0">
                <a:solidFill>
                  <a:prstClr val="white"/>
                </a:solidFill>
              </a:rPr>
              <a:t> </a:t>
            </a:r>
            <a:r>
              <a:rPr lang="en-US" altLang="en-US" b="1" dirty="0" err="1">
                <a:solidFill>
                  <a:prstClr val="white"/>
                </a:solidFill>
              </a:rPr>
              <a:t>Considere</a:t>
            </a:r>
            <a:r>
              <a:rPr lang="en-US" altLang="en-US" b="1" dirty="0">
                <a:solidFill>
                  <a:prstClr val="white"/>
                </a:solidFill>
              </a:rPr>
              <a:t> eq.)</a:t>
            </a:r>
            <a:endParaRPr lang="en-GB" altLang="en-US" b="1" dirty="0">
              <a:solidFill>
                <a:prstClr val="white"/>
              </a:solidFill>
            </a:endParaRPr>
          </a:p>
        </p:txBody>
      </p:sp>
      <p:sp>
        <p:nvSpPr>
          <p:cNvPr id="199" name="Rectangle 3"/>
          <p:cNvSpPr txBox="1">
            <a:spLocks noChangeArrowheads="1"/>
          </p:cNvSpPr>
          <p:nvPr/>
        </p:nvSpPr>
        <p:spPr bwMode="auto">
          <a:xfrm>
            <a:off x="709531" y="599152"/>
            <a:ext cx="8010393" cy="30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&gt;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NL" altLang="en-US" sz="1600" b="1" dirty="0" smtClean="0">
                <a:solidFill>
                  <a:schemeClr val="bg1"/>
                </a:solidFill>
              </a:rPr>
              <a:t>(model </a:t>
            </a:r>
            <a:r>
              <a:rPr lang="nl-NL" altLang="en-US" sz="1600" b="1" dirty="0" err="1" smtClean="0">
                <a:solidFill>
                  <a:schemeClr val="bg1"/>
                </a:solidFill>
              </a:rPr>
              <a:t>processes</a:t>
            </a:r>
            <a:r>
              <a:rPr lang="nl-NL" altLang="en-US" sz="1600" b="1" dirty="0" smtClean="0">
                <a:solidFill>
                  <a:schemeClr val="bg1"/>
                </a:solidFill>
              </a:rPr>
              <a:t> are </a:t>
            </a:r>
            <a:r>
              <a:rPr lang="nl-NL" altLang="en-US" sz="1600" b="1" dirty="0" err="1" smtClean="0">
                <a:solidFill>
                  <a:schemeClr val="bg1"/>
                </a:solidFill>
              </a:rPr>
              <a:t>coastline</a:t>
            </a:r>
            <a:r>
              <a:rPr lang="nl-NL" altLang="en-US" sz="1600" b="1" dirty="0" smtClean="0">
                <a:solidFill>
                  <a:schemeClr val="bg1"/>
                </a:solidFill>
              </a:rPr>
              <a:t> change </a:t>
            </a:r>
            <a:r>
              <a:rPr lang="nl-NL" altLang="en-US" sz="1600" b="1" dirty="0" err="1" smtClean="0">
                <a:solidFill>
                  <a:schemeClr val="bg1"/>
                </a:solidFill>
              </a:rPr>
              <a:t>due</a:t>
            </a:r>
            <a:r>
              <a:rPr lang="nl-NL" altLang="en-US" sz="1600" b="1" dirty="0" smtClean="0">
                <a:solidFill>
                  <a:schemeClr val="bg1"/>
                </a:solidFill>
              </a:rPr>
              <a:t> </a:t>
            </a:r>
            <a:r>
              <a:rPr lang="nl-NL" altLang="en-US" sz="1600" b="1" dirty="0" err="1" smtClean="0">
                <a:solidFill>
                  <a:schemeClr val="bg1"/>
                </a:solidFill>
              </a:rPr>
              <a:t>to</a:t>
            </a:r>
            <a:r>
              <a:rPr lang="nl-NL" altLang="en-US" sz="1600" b="1" dirty="0" smtClean="0">
                <a:solidFill>
                  <a:schemeClr val="bg1"/>
                </a:solidFill>
              </a:rPr>
              <a:t>):</a:t>
            </a:r>
            <a:endParaRPr lang="en-US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200" name="Line 18"/>
          <p:cNvSpPr>
            <a:spLocks noChangeShapeType="1"/>
          </p:cNvSpPr>
          <p:nvPr/>
        </p:nvSpPr>
        <p:spPr bwMode="auto">
          <a:xfrm flipH="1" flipV="1">
            <a:off x="885781" y="2761248"/>
            <a:ext cx="6183138" cy="59508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1" name="Line 19"/>
          <p:cNvSpPr>
            <a:spLocks noChangeShapeType="1"/>
          </p:cNvSpPr>
          <p:nvPr/>
        </p:nvSpPr>
        <p:spPr bwMode="auto">
          <a:xfrm flipH="1" flipV="1">
            <a:off x="875986" y="2860427"/>
            <a:ext cx="6183138" cy="59508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2" name="Freeform 20"/>
          <p:cNvSpPr>
            <a:spLocks/>
          </p:cNvSpPr>
          <p:nvPr/>
        </p:nvSpPr>
        <p:spPr bwMode="auto">
          <a:xfrm>
            <a:off x="878436" y="2621296"/>
            <a:ext cx="6183138" cy="199461"/>
          </a:xfrm>
          <a:custGeom>
            <a:avLst/>
            <a:gdLst>
              <a:gd name="T0" fmla="*/ 2147483647 w 4020"/>
              <a:gd name="T1" fmla="*/ 2147483647 h 181"/>
              <a:gd name="T2" fmla="*/ 2147483647 w 4020"/>
              <a:gd name="T3" fmla="*/ 2147483647 h 181"/>
              <a:gd name="T4" fmla="*/ 2147483647 w 4020"/>
              <a:gd name="T5" fmla="*/ 2147483647 h 181"/>
              <a:gd name="T6" fmla="*/ 2147483647 w 4020"/>
              <a:gd name="T7" fmla="*/ 0 h 181"/>
              <a:gd name="T8" fmla="*/ 2147483647 w 4020"/>
              <a:gd name="T9" fmla="*/ 2147483647 h 181"/>
              <a:gd name="T10" fmla="*/ 0 w 4020"/>
              <a:gd name="T11" fmla="*/ 2147483647 h 1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20" h="181">
                <a:moveTo>
                  <a:pt x="4020" y="181"/>
                </a:moveTo>
                <a:lnTo>
                  <a:pt x="2354" y="165"/>
                </a:lnTo>
                <a:lnTo>
                  <a:pt x="2358" y="6"/>
                </a:lnTo>
                <a:lnTo>
                  <a:pt x="1590" y="0"/>
                </a:lnTo>
                <a:lnTo>
                  <a:pt x="1590" y="156"/>
                </a:lnTo>
                <a:lnTo>
                  <a:pt x="0" y="127"/>
                </a:lnTo>
              </a:path>
            </a:pathLst>
          </a:custGeom>
          <a:noFill/>
          <a:ln w="50800">
            <a:solidFill>
              <a:srgbClr val="FFFF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03" name="Group 24"/>
          <p:cNvGrpSpPr>
            <a:grpSpLocks/>
          </p:cNvGrpSpPr>
          <p:nvPr/>
        </p:nvGrpSpPr>
        <p:grpSpPr bwMode="auto">
          <a:xfrm>
            <a:off x="883333" y="2623500"/>
            <a:ext cx="6183138" cy="197257"/>
            <a:chOff x="616" y="2316"/>
            <a:chExt cx="4020" cy="179"/>
          </a:xfrm>
        </p:grpSpPr>
        <p:sp>
          <p:nvSpPr>
            <p:cNvPr id="204" name="Freeform 21"/>
            <p:cNvSpPr>
              <a:spLocks/>
            </p:cNvSpPr>
            <p:nvPr/>
          </p:nvSpPr>
          <p:spPr bwMode="auto">
            <a:xfrm>
              <a:off x="616" y="2316"/>
              <a:ext cx="4020" cy="179"/>
            </a:xfrm>
            <a:custGeom>
              <a:avLst/>
              <a:gdLst>
                <a:gd name="T0" fmla="*/ 4020 w 4020"/>
                <a:gd name="T1" fmla="*/ 179 h 179"/>
                <a:gd name="T2" fmla="*/ 2918 w 4020"/>
                <a:gd name="T3" fmla="*/ 162 h 179"/>
                <a:gd name="T4" fmla="*/ 2408 w 4020"/>
                <a:gd name="T5" fmla="*/ 120 h 179"/>
                <a:gd name="T6" fmla="*/ 2306 w 4020"/>
                <a:gd name="T7" fmla="*/ 84 h 179"/>
                <a:gd name="T8" fmla="*/ 2186 w 4020"/>
                <a:gd name="T9" fmla="*/ 24 h 179"/>
                <a:gd name="T10" fmla="*/ 2096 w 4020"/>
                <a:gd name="T11" fmla="*/ 0 h 179"/>
                <a:gd name="T12" fmla="*/ 1886 w 4020"/>
                <a:gd name="T13" fmla="*/ 0 h 179"/>
                <a:gd name="T14" fmla="*/ 1790 w 4020"/>
                <a:gd name="T15" fmla="*/ 18 h 179"/>
                <a:gd name="T16" fmla="*/ 1670 w 4020"/>
                <a:gd name="T17" fmla="*/ 66 h 179"/>
                <a:gd name="T18" fmla="*/ 1550 w 4020"/>
                <a:gd name="T19" fmla="*/ 102 h 179"/>
                <a:gd name="T20" fmla="*/ 1346 w 4020"/>
                <a:gd name="T21" fmla="*/ 120 h 179"/>
                <a:gd name="T22" fmla="*/ 794 w 4020"/>
                <a:gd name="T23" fmla="*/ 138 h 179"/>
                <a:gd name="T24" fmla="*/ 0 w 4020"/>
                <a:gd name="T25" fmla="*/ 125 h 1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20" h="179">
                  <a:moveTo>
                    <a:pt x="4020" y="179"/>
                  </a:moveTo>
                  <a:lnTo>
                    <a:pt x="2918" y="162"/>
                  </a:lnTo>
                  <a:lnTo>
                    <a:pt x="2408" y="120"/>
                  </a:lnTo>
                  <a:lnTo>
                    <a:pt x="2306" y="84"/>
                  </a:lnTo>
                  <a:lnTo>
                    <a:pt x="2186" y="24"/>
                  </a:lnTo>
                  <a:lnTo>
                    <a:pt x="2096" y="0"/>
                  </a:lnTo>
                  <a:lnTo>
                    <a:pt x="1886" y="0"/>
                  </a:lnTo>
                  <a:lnTo>
                    <a:pt x="1790" y="18"/>
                  </a:lnTo>
                  <a:lnTo>
                    <a:pt x="1670" y="66"/>
                  </a:lnTo>
                  <a:lnTo>
                    <a:pt x="1550" y="102"/>
                  </a:lnTo>
                  <a:lnTo>
                    <a:pt x="1346" y="120"/>
                  </a:lnTo>
                  <a:lnTo>
                    <a:pt x="794" y="138"/>
                  </a:lnTo>
                  <a:lnTo>
                    <a:pt x="0" y="125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5" name="Line 22"/>
            <p:cNvSpPr>
              <a:spLocks noChangeShapeType="1"/>
            </p:cNvSpPr>
            <p:nvPr/>
          </p:nvSpPr>
          <p:spPr bwMode="auto">
            <a:xfrm>
              <a:off x="2925" y="2341"/>
              <a:ext cx="182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6" name="Line 23"/>
            <p:cNvSpPr>
              <a:spLocks noChangeShapeType="1"/>
            </p:cNvSpPr>
            <p:nvPr/>
          </p:nvSpPr>
          <p:spPr bwMode="auto">
            <a:xfrm>
              <a:off x="2064" y="2341"/>
              <a:ext cx="182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7" name="Group 95"/>
          <p:cNvGrpSpPr>
            <a:grpSpLocks/>
          </p:cNvGrpSpPr>
          <p:nvPr/>
        </p:nvGrpSpPr>
        <p:grpSpPr bwMode="auto">
          <a:xfrm>
            <a:off x="2740812" y="2662073"/>
            <a:ext cx="3102335" cy="946603"/>
            <a:chOff x="2086" y="2430"/>
            <a:chExt cx="2017" cy="1021"/>
          </a:xfrm>
        </p:grpSpPr>
        <p:sp>
          <p:nvSpPr>
            <p:cNvPr id="208" name="Line 43"/>
            <p:cNvSpPr>
              <a:spLocks noChangeShapeType="1"/>
            </p:cNvSpPr>
            <p:nvPr/>
          </p:nvSpPr>
          <p:spPr bwMode="auto">
            <a:xfrm flipH="1">
              <a:off x="2699" y="2432"/>
              <a:ext cx="3" cy="347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9" name="Line 44"/>
            <p:cNvSpPr>
              <a:spLocks noChangeShapeType="1"/>
            </p:cNvSpPr>
            <p:nvPr/>
          </p:nvSpPr>
          <p:spPr bwMode="auto">
            <a:xfrm flipV="1">
              <a:off x="2500" y="2430"/>
              <a:ext cx="3" cy="347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10" name="Group 94"/>
            <p:cNvGrpSpPr>
              <a:grpSpLocks/>
            </p:cNvGrpSpPr>
            <p:nvPr/>
          </p:nvGrpSpPr>
          <p:grpSpPr bwMode="auto">
            <a:xfrm>
              <a:off x="2086" y="3086"/>
              <a:ext cx="2017" cy="365"/>
              <a:chOff x="1723" y="3290"/>
              <a:chExt cx="2017" cy="365"/>
            </a:xfrm>
          </p:grpSpPr>
          <p:sp>
            <p:nvSpPr>
              <p:cNvPr id="211" name="Rectangle 26"/>
              <p:cNvSpPr>
                <a:spLocks noChangeArrowheads="1"/>
              </p:cNvSpPr>
              <p:nvPr/>
            </p:nvSpPr>
            <p:spPr bwMode="auto">
              <a:xfrm>
                <a:off x="1723" y="3304"/>
                <a:ext cx="1450" cy="269"/>
              </a:xfrm>
              <a:prstGeom prst="rect">
                <a:avLst/>
              </a:prstGeom>
              <a:solidFill>
                <a:srgbClr val="000000">
                  <a:alpha val="59999"/>
                </a:srgbClr>
              </a:solidFill>
              <a:ln w="19050">
                <a:solidFill>
                  <a:srgbClr val="00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Text Box 31"/>
              <p:cNvSpPr txBox="1">
                <a:spLocks noChangeArrowheads="1"/>
              </p:cNvSpPr>
              <p:nvPr/>
            </p:nvSpPr>
            <p:spPr bwMode="auto">
              <a:xfrm>
                <a:off x="1744" y="3290"/>
                <a:ext cx="199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defTabSz="457200" eaLnBrk="1" fontAlgn="auto" hangingPunct="1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nl-NL" altLang="en-US" sz="1600" b="1">
                    <a:solidFill>
                      <a:prstClr val="white"/>
                    </a:solidFill>
                  </a:rPr>
                  <a:t>Exchange with dunes</a:t>
                </a:r>
                <a:endParaRPr lang="en-US" altLang="en-US" sz="1600" b="1" baseline="-250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13" name="Group 73"/>
          <p:cNvGrpSpPr>
            <a:grpSpLocks/>
          </p:cNvGrpSpPr>
          <p:nvPr/>
        </p:nvGrpSpPr>
        <p:grpSpPr bwMode="auto">
          <a:xfrm>
            <a:off x="960474" y="2016301"/>
            <a:ext cx="1953379" cy="753765"/>
            <a:chOff x="679" y="1839"/>
            <a:chExt cx="1270" cy="684"/>
          </a:xfrm>
        </p:grpSpPr>
        <p:sp>
          <p:nvSpPr>
            <p:cNvPr id="214" name="Rectangle 50"/>
            <p:cNvSpPr>
              <a:spLocks noChangeArrowheads="1"/>
            </p:cNvSpPr>
            <p:nvPr/>
          </p:nvSpPr>
          <p:spPr bwMode="auto">
            <a:xfrm>
              <a:off x="705" y="1843"/>
              <a:ext cx="1042" cy="408"/>
            </a:xfrm>
            <a:prstGeom prst="rect">
              <a:avLst/>
            </a:prstGeom>
            <a:solidFill>
              <a:srgbClr val="000000">
                <a:alpha val="59999"/>
              </a:srgbClr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Text Box 51"/>
            <p:cNvSpPr txBox="1">
              <a:spLocks noChangeArrowheads="1"/>
            </p:cNvSpPr>
            <p:nvPr/>
          </p:nvSpPr>
          <p:spPr bwMode="auto">
            <a:xfrm>
              <a:off x="679" y="1839"/>
              <a:ext cx="1270" cy="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457200"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nl-NL" altLang="en-US" sz="1600" b="1" dirty="0">
                  <a:solidFill>
                    <a:prstClr val="white"/>
                  </a:solidFill>
                </a:rPr>
                <a:t>Sea Level Rise</a:t>
              </a:r>
              <a:br>
                <a:rPr lang="nl-NL" altLang="en-US" sz="1600" b="1" dirty="0">
                  <a:solidFill>
                    <a:prstClr val="white"/>
                  </a:solidFill>
                </a:rPr>
              </a:br>
              <a:r>
                <a:rPr lang="nl-NL" altLang="en-US" sz="1600" b="1" dirty="0">
                  <a:solidFill>
                    <a:prstClr val="white"/>
                  </a:solidFill>
                </a:rPr>
                <a:t>(</a:t>
              </a:r>
              <a:r>
                <a:rPr lang="nl-NL" altLang="en-US" sz="1600" b="1" dirty="0" err="1">
                  <a:solidFill>
                    <a:prstClr val="white"/>
                  </a:solidFill>
                </a:rPr>
                <a:t>Bruun</a:t>
              </a:r>
              <a:r>
                <a:rPr lang="nl-NL" altLang="en-US" sz="1600" b="1" dirty="0">
                  <a:solidFill>
                    <a:prstClr val="white"/>
                  </a:solidFill>
                </a:rPr>
                <a:t> </a:t>
              </a:r>
              <a:r>
                <a:rPr lang="nl-NL" altLang="en-US" sz="1600" b="1" dirty="0" err="1">
                  <a:solidFill>
                    <a:prstClr val="white"/>
                  </a:solidFill>
                </a:rPr>
                <a:t>rule</a:t>
              </a:r>
              <a:r>
                <a:rPr lang="nl-NL" altLang="en-US" sz="1600" b="1" dirty="0">
                  <a:solidFill>
                    <a:prstClr val="white"/>
                  </a:solidFill>
                </a:rPr>
                <a:t>)</a:t>
              </a:r>
              <a:endParaRPr lang="en-US" altLang="en-US" sz="1600" b="1" baseline="-25000" dirty="0">
                <a:solidFill>
                  <a:prstClr val="white"/>
                </a:solidFill>
              </a:endParaRPr>
            </a:p>
          </p:txBody>
        </p:sp>
        <p:sp>
          <p:nvSpPr>
            <p:cNvPr id="216" name="Line 58"/>
            <p:cNvSpPr>
              <a:spLocks noChangeShapeType="1"/>
            </p:cNvSpPr>
            <p:nvPr/>
          </p:nvSpPr>
          <p:spPr bwMode="auto">
            <a:xfrm>
              <a:off x="1066" y="2341"/>
              <a:ext cx="0" cy="18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7" name="Line 59"/>
            <p:cNvSpPr>
              <a:spLocks noChangeShapeType="1"/>
            </p:cNvSpPr>
            <p:nvPr/>
          </p:nvSpPr>
          <p:spPr bwMode="auto">
            <a:xfrm>
              <a:off x="748" y="2341"/>
              <a:ext cx="0" cy="18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8" name="Line 60"/>
            <p:cNvSpPr>
              <a:spLocks noChangeShapeType="1"/>
            </p:cNvSpPr>
            <p:nvPr/>
          </p:nvSpPr>
          <p:spPr bwMode="auto">
            <a:xfrm>
              <a:off x="1383" y="2341"/>
              <a:ext cx="0" cy="18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9" name="Line 61"/>
            <p:cNvSpPr>
              <a:spLocks noChangeShapeType="1"/>
            </p:cNvSpPr>
            <p:nvPr/>
          </p:nvSpPr>
          <p:spPr bwMode="auto">
            <a:xfrm>
              <a:off x="1701" y="2341"/>
              <a:ext cx="0" cy="18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20" name="Group 64"/>
          <p:cNvGrpSpPr>
            <a:grpSpLocks/>
          </p:cNvGrpSpPr>
          <p:nvPr/>
        </p:nvGrpSpPr>
        <p:grpSpPr bwMode="auto">
          <a:xfrm>
            <a:off x="4822360" y="2719369"/>
            <a:ext cx="2510169" cy="687646"/>
            <a:chOff x="3833" y="2387"/>
            <a:chExt cx="1632" cy="624"/>
          </a:xfrm>
        </p:grpSpPr>
        <p:grpSp>
          <p:nvGrpSpPr>
            <p:cNvPr id="221" name="Group 63"/>
            <p:cNvGrpSpPr>
              <a:grpSpLocks/>
            </p:cNvGrpSpPr>
            <p:nvPr/>
          </p:nvGrpSpPr>
          <p:grpSpPr bwMode="auto">
            <a:xfrm>
              <a:off x="4558" y="2387"/>
              <a:ext cx="182" cy="317"/>
              <a:chOff x="4558" y="2387"/>
              <a:chExt cx="182" cy="317"/>
            </a:xfrm>
          </p:grpSpPr>
          <p:sp>
            <p:nvSpPr>
              <p:cNvPr id="225" name="Oval 62"/>
              <p:cNvSpPr>
                <a:spLocks noChangeArrowheads="1"/>
              </p:cNvSpPr>
              <p:nvPr/>
            </p:nvSpPr>
            <p:spPr bwMode="auto">
              <a:xfrm>
                <a:off x="4558" y="2387"/>
                <a:ext cx="182" cy="18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Line 17"/>
              <p:cNvSpPr>
                <a:spLocks noChangeShapeType="1"/>
              </p:cNvSpPr>
              <p:nvPr/>
            </p:nvSpPr>
            <p:spPr bwMode="auto">
              <a:xfrm>
                <a:off x="4649" y="2432"/>
                <a:ext cx="0" cy="272"/>
              </a:xfrm>
              <a:prstGeom prst="line">
                <a:avLst/>
              </a:prstGeom>
              <a:noFill/>
              <a:ln w="38100">
                <a:solidFill>
                  <a:srgbClr val="CCFFFF"/>
                </a:solidFill>
                <a:round/>
                <a:headEnd type="triangle" w="lg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2" name="Group 33"/>
            <p:cNvGrpSpPr>
              <a:grpSpLocks/>
            </p:cNvGrpSpPr>
            <p:nvPr/>
          </p:nvGrpSpPr>
          <p:grpSpPr bwMode="auto">
            <a:xfrm>
              <a:off x="3833" y="2704"/>
              <a:ext cx="1632" cy="307"/>
              <a:chOff x="3833" y="2704"/>
              <a:chExt cx="1632" cy="307"/>
            </a:xfrm>
          </p:grpSpPr>
          <p:sp>
            <p:nvSpPr>
              <p:cNvPr id="223" name="Rectangle 16"/>
              <p:cNvSpPr>
                <a:spLocks noChangeArrowheads="1"/>
              </p:cNvSpPr>
              <p:nvPr/>
            </p:nvSpPr>
            <p:spPr bwMode="auto">
              <a:xfrm>
                <a:off x="3833" y="2704"/>
                <a:ext cx="1406" cy="274"/>
              </a:xfrm>
              <a:prstGeom prst="rect">
                <a:avLst/>
              </a:prstGeom>
              <a:solidFill>
                <a:srgbClr val="000000">
                  <a:alpha val="59999"/>
                </a:srgbClr>
              </a:solidFill>
              <a:ln w="19050">
                <a:solidFill>
                  <a:srgbClr val="CC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Text Box 30"/>
              <p:cNvSpPr txBox="1">
                <a:spLocks noChangeArrowheads="1"/>
              </p:cNvSpPr>
              <p:nvPr/>
            </p:nvSpPr>
            <p:spPr bwMode="auto">
              <a:xfrm>
                <a:off x="3833" y="2704"/>
                <a:ext cx="1632" cy="3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defTabSz="457200" eaLnBrk="1" fontAlgn="auto" hangingPunct="1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nl-NL" altLang="en-US" sz="1600" b="1">
                    <a:solidFill>
                      <a:prstClr val="white"/>
                    </a:solidFill>
                  </a:rPr>
                  <a:t>Boundary conditions</a:t>
                </a:r>
                <a:endParaRPr lang="en-US" altLang="en-US" sz="1600" b="1" baseline="-250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27" name="Group 81"/>
          <p:cNvGrpSpPr>
            <a:grpSpLocks/>
          </p:cNvGrpSpPr>
          <p:nvPr/>
        </p:nvGrpSpPr>
        <p:grpSpPr bwMode="auto">
          <a:xfrm>
            <a:off x="4196667" y="2120991"/>
            <a:ext cx="2714736" cy="701971"/>
            <a:chOff x="3322" y="1840"/>
            <a:chExt cx="1765" cy="637"/>
          </a:xfrm>
        </p:grpSpPr>
        <p:sp>
          <p:nvSpPr>
            <p:cNvPr id="228" name="Rectangle 76"/>
            <p:cNvSpPr>
              <a:spLocks noChangeArrowheads="1"/>
            </p:cNvSpPr>
            <p:nvPr/>
          </p:nvSpPr>
          <p:spPr bwMode="auto">
            <a:xfrm>
              <a:off x="3500" y="1840"/>
              <a:ext cx="1240" cy="212"/>
            </a:xfrm>
            <a:prstGeom prst="rect">
              <a:avLst/>
            </a:prstGeom>
            <a:solidFill>
              <a:srgbClr val="000000">
                <a:alpha val="50195"/>
              </a:srgbClr>
            </a:solidFill>
            <a:ln w="1905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Text Box 77"/>
            <p:cNvSpPr txBox="1">
              <a:spLocks noChangeArrowheads="1"/>
            </p:cNvSpPr>
            <p:nvPr/>
          </p:nvSpPr>
          <p:spPr bwMode="auto">
            <a:xfrm>
              <a:off x="3500" y="1840"/>
              <a:ext cx="1587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457200"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nl-NL" altLang="en-US" sz="1600" b="1">
                  <a:solidFill>
                    <a:prstClr val="white"/>
                  </a:solidFill>
                </a:rPr>
                <a:t>Offshore losses</a:t>
              </a:r>
              <a:endParaRPr lang="en-US" altLang="en-US" sz="1600" b="1">
                <a:solidFill>
                  <a:prstClr val="white"/>
                </a:solidFill>
              </a:endParaRPr>
            </a:p>
          </p:txBody>
        </p:sp>
        <p:sp>
          <p:nvSpPr>
            <p:cNvPr id="230" name="Line 78"/>
            <p:cNvSpPr>
              <a:spLocks noChangeShapeType="1"/>
            </p:cNvSpPr>
            <p:nvPr/>
          </p:nvSpPr>
          <p:spPr bwMode="auto">
            <a:xfrm flipV="1">
              <a:off x="3322" y="2257"/>
              <a:ext cx="0" cy="181"/>
            </a:xfrm>
            <a:prstGeom prst="line">
              <a:avLst/>
            </a:prstGeom>
            <a:noFill/>
            <a:ln w="50800">
              <a:solidFill>
                <a:srgbClr val="FFCC99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1" name="Line 79"/>
            <p:cNvSpPr>
              <a:spLocks noChangeShapeType="1"/>
            </p:cNvSpPr>
            <p:nvPr/>
          </p:nvSpPr>
          <p:spPr bwMode="auto">
            <a:xfrm flipV="1">
              <a:off x="3833" y="2281"/>
              <a:ext cx="0" cy="181"/>
            </a:xfrm>
            <a:prstGeom prst="line">
              <a:avLst/>
            </a:prstGeom>
            <a:noFill/>
            <a:ln w="50800">
              <a:solidFill>
                <a:srgbClr val="FFCC99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2" name="Line 80"/>
            <p:cNvSpPr>
              <a:spLocks noChangeShapeType="1"/>
            </p:cNvSpPr>
            <p:nvPr/>
          </p:nvSpPr>
          <p:spPr bwMode="auto">
            <a:xfrm flipV="1">
              <a:off x="4377" y="2296"/>
              <a:ext cx="0" cy="181"/>
            </a:xfrm>
            <a:prstGeom prst="line">
              <a:avLst/>
            </a:prstGeom>
            <a:noFill/>
            <a:ln w="50800">
              <a:solidFill>
                <a:srgbClr val="FFCC99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3" name="Group 97"/>
          <p:cNvGrpSpPr>
            <a:grpSpLocks/>
          </p:cNvGrpSpPr>
          <p:nvPr/>
        </p:nvGrpSpPr>
        <p:grpSpPr bwMode="auto">
          <a:xfrm>
            <a:off x="1266584" y="2158456"/>
            <a:ext cx="2511707" cy="1117424"/>
            <a:chOff x="929" y="2013"/>
            <a:chExt cx="1633" cy="1014"/>
          </a:xfrm>
        </p:grpSpPr>
        <p:sp>
          <p:nvSpPr>
            <p:cNvPr id="234" name="Line 84"/>
            <p:cNvSpPr>
              <a:spLocks noChangeShapeType="1"/>
            </p:cNvSpPr>
            <p:nvPr/>
          </p:nvSpPr>
          <p:spPr bwMode="auto">
            <a:xfrm>
              <a:off x="1830" y="2013"/>
              <a:ext cx="0" cy="681"/>
            </a:xfrm>
            <a:prstGeom prst="line">
              <a:avLst/>
            </a:prstGeom>
            <a:noFill/>
            <a:ln w="635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35" name="Group 92"/>
            <p:cNvGrpSpPr>
              <a:grpSpLocks/>
            </p:cNvGrpSpPr>
            <p:nvPr/>
          </p:nvGrpSpPr>
          <p:grpSpPr bwMode="auto">
            <a:xfrm>
              <a:off x="929" y="2720"/>
              <a:ext cx="1633" cy="307"/>
              <a:chOff x="2290" y="1933"/>
              <a:chExt cx="1633" cy="307"/>
            </a:xfrm>
          </p:grpSpPr>
          <p:sp>
            <p:nvSpPr>
              <p:cNvPr id="237" name="Rectangle 86"/>
              <p:cNvSpPr>
                <a:spLocks noChangeArrowheads="1"/>
              </p:cNvSpPr>
              <p:nvPr/>
            </p:nvSpPr>
            <p:spPr bwMode="auto">
              <a:xfrm>
                <a:off x="2290" y="1933"/>
                <a:ext cx="862" cy="225"/>
              </a:xfrm>
              <a:prstGeom prst="rect">
                <a:avLst/>
              </a:prstGeom>
              <a:solidFill>
                <a:srgbClr val="000000">
                  <a:alpha val="50195"/>
                </a:srgbClr>
              </a:solidFill>
              <a:ln w="19050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Text Box 88"/>
              <p:cNvSpPr txBox="1">
                <a:spLocks noChangeArrowheads="1"/>
              </p:cNvSpPr>
              <p:nvPr/>
            </p:nvSpPr>
            <p:spPr bwMode="auto">
              <a:xfrm>
                <a:off x="2336" y="1933"/>
                <a:ext cx="1587" cy="3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defTabSz="457200" eaLnBrk="1" fontAlgn="auto" hangingPunct="1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nl-NL" altLang="en-US" sz="1600" b="1">
                    <a:solidFill>
                      <a:prstClr val="white"/>
                    </a:solidFill>
                  </a:rPr>
                  <a:t>Structures</a:t>
                </a:r>
                <a:endParaRPr lang="en-US" altLang="en-US" sz="1600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6" name="Line 96"/>
            <p:cNvSpPr>
              <a:spLocks noChangeShapeType="1"/>
            </p:cNvSpPr>
            <p:nvPr/>
          </p:nvSpPr>
          <p:spPr bwMode="auto">
            <a:xfrm flipV="1">
              <a:off x="1066" y="2659"/>
              <a:ext cx="635" cy="0"/>
            </a:xfrm>
            <a:prstGeom prst="line">
              <a:avLst/>
            </a:prstGeom>
            <a:noFill/>
            <a:ln w="63500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0" name="Title 1"/>
          <p:cNvSpPr txBox="1">
            <a:spLocks/>
          </p:cNvSpPr>
          <p:nvPr/>
        </p:nvSpPr>
        <p:spPr bwMode="auto">
          <a:xfrm>
            <a:off x="696913" y="235670"/>
            <a:ext cx="8196262" cy="45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err="1" smtClean="0"/>
              <a:t>Consequenties</a:t>
            </a:r>
            <a:r>
              <a:rPr lang="en-US" dirty="0" smtClean="0"/>
              <a:t> op </a:t>
            </a:r>
            <a:r>
              <a:rPr lang="en-US" dirty="0" err="1" smtClean="0"/>
              <a:t>kustlijn</a:t>
            </a:r>
            <a:r>
              <a:rPr lang="en-US" dirty="0" smtClean="0"/>
              <a:t> (1)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96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Consequenties</a:t>
            </a:r>
            <a:r>
              <a:rPr lang="en-US" dirty="0"/>
              <a:t> op </a:t>
            </a:r>
            <a:r>
              <a:rPr lang="en-US" dirty="0" err="1" smtClean="0"/>
              <a:t>kustlijn</a:t>
            </a:r>
            <a:r>
              <a:rPr lang="en-US" dirty="0" smtClean="0"/>
              <a:t>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3" y="1203597"/>
            <a:ext cx="7874000" cy="3133849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Varianten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Hollandse</a:t>
            </a:r>
            <a:r>
              <a:rPr lang="en-US" dirty="0"/>
              <a:t> </a:t>
            </a:r>
            <a:r>
              <a:rPr lang="en-US" dirty="0" err="1"/>
              <a:t>kust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All: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suppleties</a:t>
            </a:r>
            <a:r>
              <a:rPr lang="en-US" dirty="0"/>
              <a:t> 2001-2012 (</a:t>
            </a:r>
            <a:r>
              <a:rPr lang="en-US" dirty="0" err="1"/>
              <a:t>kustlijnzorg</a:t>
            </a:r>
            <a:r>
              <a:rPr lang="en-US" dirty="0"/>
              <a:t>, </a:t>
            </a:r>
            <a:r>
              <a:rPr lang="en-US" dirty="0" err="1"/>
              <a:t>zwakke</a:t>
            </a:r>
            <a:r>
              <a:rPr lang="en-US" dirty="0"/>
              <a:t> </a:t>
            </a:r>
            <a:r>
              <a:rPr lang="en-US" dirty="0" err="1"/>
              <a:t>schakels</a:t>
            </a:r>
            <a:r>
              <a:rPr lang="en-US" dirty="0"/>
              <a:t>, </a:t>
            </a:r>
            <a:r>
              <a:rPr lang="en-US" dirty="0" err="1"/>
              <a:t>zandmotor</a:t>
            </a:r>
            <a:r>
              <a:rPr lang="en-US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Less: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suppleties</a:t>
            </a:r>
            <a:r>
              <a:rPr lang="en-US" dirty="0"/>
              <a:t> 2001-2012 met </a:t>
            </a:r>
            <a:r>
              <a:rPr lang="en-US" dirty="0" err="1"/>
              <a:t>netto</a:t>
            </a:r>
            <a:r>
              <a:rPr lang="en-US" dirty="0"/>
              <a:t> </a:t>
            </a:r>
            <a:r>
              <a:rPr lang="en-US" dirty="0" err="1"/>
              <a:t>positieve</a:t>
            </a:r>
            <a:r>
              <a:rPr lang="en-US" dirty="0"/>
              <a:t> </a:t>
            </a:r>
            <a:r>
              <a:rPr lang="en-US" dirty="0" err="1"/>
              <a:t>baten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KLZ: </a:t>
            </a:r>
            <a:r>
              <a:rPr lang="en-US" dirty="0" err="1"/>
              <a:t>alleen</a:t>
            </a:r>
            <a:r>
              <a:rPr lang="en-US" dirty="0"/>
              <a:t> </a:t>
            </a:r>
            <a:r>
              <a:rPr lang="en-US" dirty="0" err="1"/>
              <a:t>kustlijnzorg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Nothing: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zandsuppleties</a:t>
            </a:r>
            <a:r>
              <a:rPr lang="en-US" dirty="0"/>
              <a:t> (</a:t>
            </a:r>
            <a:r>
              <a:rPr lang="en-US" dirty="0" err="1"/>
              <a:t>referentie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Kustlijnverandering</a:t>
            </a:r>
            <a:r>
              <a:rPr lang="en-US" dirty="0"/>
              <a:t> </a:t>
            </a:r>
            <a:r>
              <a:rPr lang="en-US" dirty="0" err="1"/>
              <a:t>berekend</a:t>
            </a:r>
            <a:r>
              <a:rPr lang="en-US" dirty="0"/>
              <a:t> met </a:t>
            </a:r>
            <a:r>
              <a:rPr lang="en-US" dirty="0" err="1"/>
              <a:t>NourishmentTool</a:t>
            </a:r>
            <a:r>
              <a:rPr lang="en-US" dirty="0"/>
              <a:t> (</a:t>
            </a:r>
            <a:r>
              <a:rPr lang="en-US" dirty="0" err="1"/>
              <a:t>Ntool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072C-A47E-4E3D-9A54-84394D0F4D54}" type="datetime4">
              <a:rPr lang="nl-NL" altLang="en-US" smtClean="0"/>
              <a:t>9 oktober 2015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6401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9219"/>
            <a:ext cx="8209607" cy="620172"/>
          </a:xfrm>
        </p:spPr>
        <p:txBody>
          <a:bodyPr/>
          <a:lstStyle/>
          <a:p>
            <a:r>
              <a:rPr lang="en-US" dirty="0" smtClean="0"/>
              <a:t>    </a:t>
            </a:r>
            <a:r>
              <a:rPr lang="en-US" dirty="0" err="1" smtClean="0"/>
              <a:t>Resultaten</a:t>
            </a:r>
            <a:r>
              <a:rPr lang="en-US" dirty="0" smtClean="0"/>
              <a:t> </a:t>
            </a:r>
            <a:r>
              <a:rPr lang="en-US" dirty="0" err="1"/>
              <a:t>varianten</a:t>
            </a:r>
            <a:r>
              <a:rPr lang="en-US" dirty="0"/>
              <a:t> </a:t>
            </a:r>
            <a:r>
              <a:rPr lang="en-US" dirty="0" smtClean="0"/>
              <a:t>HK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/>
              <a:t> </a:t>
            </a:r>
            <a:r>
              <a:rPr lang="en-US" sz="1400" dirty="0" smtClean="0"/>
              <a:t>       (</a:t>
            </a:r>
            <a:r>
              <a:rPr lang="en-US" sz="1400" dirty="0" err="1" smtClean="0"/>
              <a:t>verandering</a:t>
            </a:r>
            <a:r>
              <a:rPr lang="en-US" sz="1400" dirty="0" smtClean="0"/>
              <a:t> in 12 </a:t>
            </a:r>
            <a:r>
              <a:rPr lang="en-US" sz="1400" dirty="0" err="1"/>
              <a:t>jaar</a:t>
            </a:r>
            <a:r>
              <a:rPr lang="en-US" sz="1400" dirty="0"/>
              <a:t>)</a:t>
            </a:r>
            <a:endParaRPr lang="en-GB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072C-A47E-4E3D-9A54-84394D0F4D54}" type="datetime4">
              <a:rPr lang="nl-NL" altLang="en-US" smtClean="0"/>
              <a:t>9 oktober 2015</a:t>
            </a:fld>
            <a:endParaRPr lang="nl-NL" altLang="en-US"/>
          </a:p>
        </p:txBody>
      </p:sp>
      <p:pic>
        <p:nvPicPr>
          <p:cNvPr id="7" name="movie_nothing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03358" y="2366747"/>
            <a:ext cx="3892372" cy="1429139"/>
          </a:xfrm>
          <a:prstGeom prst="rect">
            <a:avLst/>
          </a:prstGeom>
        </p:spPr>
      </p:pic>
      <p:pic>
        <p:nvPicPr>
          <p:cNvPr id="6" name="movie_all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4258" y="1837952"/>
            <a:ext cx="3959750" cy="1453878"/>
          </a:xfrm>
          <a:prstGeom prst="rect">
            <a:avLst/>
          </a:prstGeom>
        </p:spPr>
      </p:pic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4293809"/>
              </p:ext>
            </p:extLst>
          </p:nvPr>
        </p:nvGraphicFramePr>
        <p:xfrm>
          <a:off x="1115616" y="771550"/>
          <a:ext cx="5832647" cy="1037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630"/>
                <a:gridCol w="915427"/>
                <a:gridCol w="1166530"/>
                <a:gridCol w="1166530"/>
                <a:gridCol w="1166530"/>
              </a:tblGrid>
              <a:tr h="481109">
                <a:tc>
                  <a:txBody>
                    <a:bodyPr/>
                    <a:lstStyle/>
                    <a:p>
                      <a:pPr lvl="1" algn="ctr"/>
                      <a:endParaRPr lang="en-GB" sz="1400" dirty="0"/>
                    </a:p>
                  </a:txBody>
                  <a:tcPr marL="35271" marR="35271" marT="17636" marB="17636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All</a:t>
                      </a:r>
                      <a:endParaRPr lang="en-GB" sz="1400" dirty="0"/>
                    </a:p>
                  </a:txBody>
                  <a:tcPr marL="35271" marR="35271" marT="17636" marB="17636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Less</a:t>
                      </a:r>
                      <a:endParaRPr lang="en-GB" sz="1400" dirty="0"/>
                    </a:p>
                  </a:txBody>
                  <a:tcPr marL="35271" marR="35271" marT="17636" marB="17636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KLZ</a:t>
                      </a:r>
                      <a:endParaRPr lang="en-GB" sz="1400" dirty="0"/>
                    </a:p>
                  </a:txBody>
                  <a:tcPr marL="35271" marR="35271" marT="17636" marB="17636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Nothing</a:t>
                      </a:r>
                      <a:endParaRPr lang="en-GB" sz="1400" dirty="0"/>
                    </a:p>
                  </a:txBody>
                  <a:tcPr marL="35271" marR="35271" marT="17636" marB="17636">
                    <a:solidFill>
                      <a:srgbClr val="0070C0"/>
                    </a:solidFill>
                  </a:tcPr>
                </a:tc>
              </a:tr>
              <a:tr h="55688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Volume (Mm</a:t>
                      </a:r>
                      <a:r>
                        <a:rPr lang="en-US" sz="1400" b="1" baseline="30000" dirty="0" smtClean="0"/>
                        <a:t>3</a:t>
                      </a:r>
                      <a:r>
                        <a:rPr lang="en-US" sz="1400" b="1" dirty="0" smtClean="0"/>
                        <a:t>)/y</a:t>
                      </a:r>
                      <a:endParaRPr lang="en-GB" sz="1400" b="1" dirty="0"/>
                    </a:p>
                  </a:txBody>
                  <a:tcPr marL="35271" marR="35271" marT="17636" marB="176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8,3</a:t>
                      </a:r>
                      <a:endParaRPr lang="en-GB" sz="1400" b="1" dirty="0"/>
                    </a:p>
                  </a:txBody>
                  <a:tcPr marL="35271" marR="35271" marT="17636" marB="176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6,4</a:t>
                      </a:r>
                      <a:endParaRPr lang="en-GB" sz="1400" b="1" dirty="0"/>
                    </a:p>
                  </a:txBody>
                  <a:tcPr marL="35271" marR="35271" marT="17636" marB="176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4,5</a:t>
                      </a:r>
                      <a:endParaRPr lang="en-GB" sz="1400" b="1" dirty="0"/>
                    </a:p>
                  </a:txBody>
                  <a:tcPr marL="35271" marR="35271" marT="17636" marB="176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</a:t>
                      </a:r>
                      <a:endParaRPr lang="en-GB" sz="1400" b="1" dirty="0"/>
                    </a:p>
                  </a:txBody>
                  <a:tcPr marL="35271" marR="35271" marT="17636" marB="17636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31640" y="414663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Variant ALL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269589" y="407462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Variant Nothing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3462268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Hoek</a:t>
            </a:r>
            <a:r>
              <a:rPr lang="en-US" sz="1100" dirty="0" smtClean="0"/>
              <a:t> v H.                               Ijmuiden                     Den </a:t>
            </a:r>
            <a:r>
              <a:rPr lang="en-US" sz="1100" dirty="0" err="1" smtClean="0"/>
              <a:t>Helder</a:t>
            </a:r>
            <a:endParaRPr lang="en-GB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5003358" y="3885024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Hoek</a:t>
            </a:r>
            <a:r>
              <a:rPr lang="en-US" sz="1100" dirty="0" smtClean="0"/>
              <a:t> v H.                               Ijmuiden                     Den </a:t>
            </a:r>
            <a:r>
              <a:rPr lang="en-US" sz="1100" dirty="0" err="1" smtClean="0"/>
              <a:t>Helder</a:t>
            </a:r>
            <a:endParaRPr lang="en-GB" sz="11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3800327" y="3014922"/>
            <a:ext cx="2001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             </a:t>
            </a:r>
            <a:r>
              <a:rPr lang="en-US" sz="1100" dirty="0" err="1" smtClean="0"/>
              <a:t>Kustlijn</a:t>
            </a:r>
            <a:r>
              <a:rPr lang="en-US" sz="1100" dirty="0" smtClean="0"/>
              <a:t> (m)</a:t>
            </a:r>
            <a:endParaRPr lang="en-GB" sz="11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762599" y="2664173"/>
            <a:ext cx="2001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             </a:t>
            </a:r>
            <a:r>
              <a:rPr lang="en-US" sz="1100" dirty="0" err="1" smtClean="0"/>
              <a:t>Kustlijn</a:t>
            </a:r>
            <a:r>
              <a:rPr lang="en-US" sz="1100" dirty="0" smtClean="0"/>
              <a:t> (m)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19684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7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36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Verandering</a:t>
            </a:r>
            <a:r>
              <a:rPr lang="en-US" dirty="0"/>
              <a:t> </a:t>
            </a:r>
            <a:r>
              <a:rPr lang="en-US" dirty="0" err="1"/>
              <a:t>kustlijn</a:t>
            </a:r>
            <a:r>
              <a:rPr lang="en-US" dirty="0"/>
              <a:t> per </a:t>
            </a:r>
            <a:r>
              <a:rPr lang="en-US" dirty="0" smtClean="0"/>
              <a:t>variant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(12 </a:t>
            </a:r>
            <a:r>
              <a:rPr lang="en-US" sz="1200" dirty="0" err="1" smtClean="0"/>
              <a:t>jaar</a:t>
            </a:r>
            <a:r>
              <a:rPr lang="en-US" sz="1200" dirty="0" smtClean="0"/>
              <a:t>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072C-A47E-4E3D-9A54-84394D0F4D54}" type="datetime4">
              <a:rPr lang="nl-NL" altLang="en-US" smtClean="0"/>
              <a:t>9 oktober 2015</a:t>
            </a:fld>
            <a:endParaRPr lang="nl-NL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091" y="774086"/>
            <a:ext cx="5421222" cy="406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1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RESUME</a:t>
            </a:r>
            <a:br>
              <a:rPr lang="nl-NL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12043"/>
            <a:ext cx="8496944" cy="3225404"/>
          </a:xfrm>
        </p:spPr>
        <p:txBody>
          <a:bodyPr/>
          <a:lstStyle/>
          <a:p>
            <a:pPr marL="231775" lvl="0" indent="-231775">
              <a:buFont typeface="Arial" panose="020B0604020202020204" pitchFamily="34" charset="0"/>
              <a:buChar char="•"/>
            </a:pPr>
            <a:r>
              <a:rPr lang="nl-NL" sz="1600" dirty="0" smtClean="0"/>
              <a:t>De </a:t>
            </a:r>
            <a:r>
              <a:rPr lang="nl-NL" sz="1600" dirty="0"/>
              <a:t>doelmatigheid van de suppleties langs het Hollandse kust is voor 75% te verantwoorden uit de vermeden schade aan de zeewering (veiligheid) en baten voor recreatie</a:t>
            </a:r>
          </a:p>
          <a:p>
            <a:pPr marL="231775" lvl="0" indent="-231775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31775" lvl="0" indent="-231775">
              <a:buFont typeface="Arial" panose="020B0604020202020204" pitchFamily="34" charset="0"/>
              <a:buChar char="•"/>
            </a:pPr>
            <a:r>
              <a:rPr lang="nl-NL" sz="1600" dirty="0"/>
              <a:t>De optimalisatiemogelijkheid  van de 25% van het suppletievolume die niet te verantwoorden is uit de baten, is ingeschat met een kustlijnmodel. Lokaal verschuift de duinvoet met enkele tientallen meters; dit verdient nadere uitwerking. Voor overige delen van de kust zijn de veranderingen beperkt en voldoet aan ‘</a:t>
            </a:r>
            <a:r>
              <a:rPr lang="nl-NL" sz="1600" dirty="0" err="1"/>
              <a:t>hold</a:t>
            </a:r>
            <a:r>
              <a:rPr lang="nl-NL" sz="1600" dirty="0"/>
              <a:t>-</a:t>
            </a:r>
            <a:r>
              <a:rPr lang="nl-NL" sz="1600" dirty="0" err="1"/>
              <a:t>the</a:t>
            </a:r>
            <a:r>
              <a:rPr lang="nl-NL" sz="1600" dirty="0"/>
              <a:t>-line’</a:t>
            </a:r>
          </a:p>
          <a:p>
            <a:pPr marL="231775" lvl="0" indent="-231775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nl-NL" sz="1600" dirty="0"/>
              <a:t>De doelmatigheid van de suppleties in het Waddengebied kunnen niet worden aangetoond vanuit de </a:t>
            </a:r>
            <a:r>
              <a:rPr lang="nl-NL" sz="1600" dirty="0" smtClean="0"/>
              <a:t>kosten-batenverhouding</a:t>
            </a:r>
            <a:r>
              <a:rPr lang="nl-NL" sz="1600" dirty="0"/>
              <a:t> </a:t>
            </a:r>
            <a:endParaRPr lang="en-GB" sz="1600" dirty="0"/>
          </a:p>
          <a:p>
            <a:pPr marL="231775" indent="-231775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072C-A47E-4E3D-9A54-84394D0F4D54}" type="datetime4">
              <a:rPr lang="nl-NL" altLang="en-US" smtClean="0"/>
              <a:t>9 oktober 2015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26704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4139712" y="4894439"/>
            <a:ext cx="432288" cy="239315"/>
          </a:xfrm>
          <a:prstGeom prst="rect">
            <a:avLst/>
          </a:prstGeom>
        </p:spPr>
        <p:txBody>
          <a:bodyPr/>
          <a:lstStyle/>
          <a:p>
            <a:fld id="{8A1FE7F1-7B8A-4BAF-97F7-0E32E6895C1F}" type="slidenum">
              <a:rPr lang="en-GB" altLang="en-US">
                <a:solidFill>
                  <a:srgbClr val="008FC5"/>
                </a:solidFill>
              </a:rPr>
              <a:pPr/>
              <a:t>2</a:t>
            </a:fld>
            <a:endParaRPr lang="en-GB" altLang="en-US" dirty="0">
              <a:solidFill>
                <a:srgbClr val="008FC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9542"/>
            <a:ext cx="5073461" cy="34512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992182"/>
            <a:ext cx="5421680" cy="3151317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7544" y="64701"/>
            <a:ext cx="7835900" cy="45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9pPr>
          </a:lstStyle>
          <a:p>
            <a:r>
              <a:rPr lang="nl-NL" kern="0" dirty="0" smtClean="0"/>
              <a:t>Building </a:t>
            </a:r>
            <a:r>
              <a:rPr lang="nl-NL" kern="0" dirty="0" err="1" smtClean="0"/>
              <a:t>with</a:t>
            </a:r>
            <a:r>
              <a:rPr lang="nl-NL" kern="0" dirty="0" smtClean="0"/>
              <a:t> Nature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1785173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3D4F-7AC9-4B5D-9992-30B28C64F909}" type="datetime3">
              <a:rPr lang="en-GB" altLang="en-US" smtClean="0"/>
              <a:t>9 October, 2015</a:t>
            </a:fld>
            <a:endParaRPr lang="nl-NL" alt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74286"/>
            <a:ext cx="7835900" cy="458390"/>
          </a:xfrm>
        </p:spPr>
        <p:txBody>
          <a:bodyPr/>
          <a:lstStyle/>
          <a:p>
            <a:r>
              <a:rPr lang="nl-NL" dirty="0"/>
              <a:t>Kustlijnzorg en Life </a:t>
            </a:r>
            <a:r>
              <a:rPr lang="nl-NL" dirty="0" err="1"/>
              <a:t>Cycle</a:t>
            </a:r>
            <a:r>
              <a:rPr lang="nl-NL" dirty="0"/>
              <a:t> Management </a:t>
            </a:r>
            <a:endParaRPr lang="en-US" alt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87574"/>
            <a:ext cx="8640960" cy="3349873"/>
          </a:xfrm>
        </p:spPr>
        <p:txBody>
          <a:bodyPr/>
          <a:lstStyle/>
          <a:p>
            <a:pPr lvl="0">
              <a:buClr>
                <a:schemeClr val="accent5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1600" dirty="0"/>
              <a:t>KLZ levert geen ‘</a:t>
            </a:r>
            <a:r>
              <a:rPr lang="nl-NL" sz="1600" dirty="0" err="1"/>
              <a:t>structure</a:t>
            </a:r>
            <a:r>
              <a:rPr lang="nl-NL" sz="1600" dirty="0"/>
              <a:t>’ die ontworpen is voor een bepaalde levensduur, maar onderhoud van een natuurlijk systeem. De levensduur van dit onderhoud is lang: suppletiezand blijft nl in het kustfundament en staat dus voor een lange termijn (duurzame) aanpak.</a:t>
            </a:r>
          </a:p>
          <a:p>
            <a:pPr marL="285750" lvl="0" indent="-285750">
              <a:buClr>
                <a:schemeClr val="accent5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nl-NL" sz="1600" dirty="0"/>
          </a:p>
          <a:p>
            <a:pPr lvl="0">
              <a:buClr>
                <a:schemeClr val="accent5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1600" dirty="0"/>
              <a:t>Het ritme van suppleties is veel groter dan bij veel andere assettypen, dat maakt vertaling lastig. </a:t>
            </a:r>
          </a:p>
          <a:p>
            <a:pPr lvl="0">
              <a:buClr>
                <a:schemeClr val="accent5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nl-NL" sz="1600" dirty="0"/>
          </a:p>
          <a:p>
            <a:pPr lvl="0">
              <a:buClr>
                <a:schemeClr val="accent5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1600" dirty="0"/>
              <a:t>Daarnaast leidt een fors ander ritme in de vorm van laagfrequente megasuppleties tot een morfologisch en esthetisch complex geheel. Daarom is hier nu verder niet naar gekeken.</a:t>
            </a:r>
          </a:p>
          <a:p>
            <a:pPr lvl="0">
              <a:buClr>
                <a:schemeClr val="accent5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nl-NL" sz="1600" dirty="0"/>
          </a:p>
          <a:p>
            <a:pPr lvl="0">
              <a:buClr>
                <a:schemeClr val="accent5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1600" dirty="0"/>
              <a:t>In de praktijk is al veel gewonnen door een contractvorm waarbij het rijk voor meerdere jaren de hoeveelheid bepaald en de aannemer een zekere mate van flexibiliteit heeft in de uitvoering.</a:t>
            </a:r>
            <a:endParaRPr lang="en-GB" sz="1600" dirty="0"/>
          </a:p>
          <a:p>
            <a:pPr>
              <a:buClr>
                <a:schemeClr val="accent5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Vraagstelling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987574"/>
            <a:ext cx="8267576" cy="334987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Ervaring </a:t>
            </a:r>
            <a:r>
              <a:rPr lang="nl-NL" dirty="0"/>
              <a:t>opdoen met ‘asset management’ door:</a:t>
            </a:r>
          </a:p>
          <a:p>
            <a:pPr marL="0" indent="0">
              <a:buNone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Doelmatigheid </a:t>
            </a:r>
            <a:r>
              <a:rPr lang="nl-NL" dirty="0"/>
              <a:t>Kustlijnzorg in beeld te brengen: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nl-NL" sz="1800" dirty="0"/>
              <a:t>Vergelijking NCW van een adaptieve aanpak </a:t>
            </a:r>
            <a:r>
              <a:rPr lang="nl-NL" sz="1800" dirty="0" err="1"/>
              <a:t>vs</a:t>
            </a:r>
            <a:r>
              <a:rPr lang="nl-NL" sz="1800" dirty="0"/>
              <a:t> eenmalige versterking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nl-NL" sz="1800" dirty="0"/>
              <a:t>Vergelijking van de kosten en de baten voor kustfunctie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Mogelijke </a:t>
            </a:r>
            <a:r>
              <a:rPr lang="nl-NL" dirty="0"/>
              <a:t>optimalisatiekansen te identificeren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uitkomsten kunnen als voorbeeld dienen voor andere GWW sectoren in het kader van ROBAMCI.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072C-A47E-4E3D-9A54-84394D0F4D54}" type="datetime4">
              <a:rPr lang="nl-NL" altLang="en-US" smtClean="0"/>
              <a:t>9 oktober 2015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1396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5652" y="915566"/>
            <a:ext cx="4984620" cy="381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169144"/>
            <a:ext cx="8196262" cy="458390"/>
          </a:xfrm>
        </p:spPr>
        <p:txBody>
          <a:bodyPr/>
          <a:lstStyle/>
          <a:p>
            <a:r>
              <a:rPr lang="en-US" sz="1800" dirty="0" err="1"/>
              <a:t>Adaptieve</a:t>
            </a:r>
            <a:r>
              <a:rPr lang="en-US" sz="1800" dirty="0"/>
              <a:t> </a:t>
            </a:r>
            <a:r>
              <a:rPr lang="en-US" sz="1800" dirty="0" err="1"/>
              <a:t>aanpak</a:t>
            </a:r>
            <a:r>
              <a:rPr lang="en-US" sz="1800" dirty="0"/>
              <a:t> </a:t>
            </a:r>
            <a:r>
              <a:rPr lang="en-US" sz="1800" dirty="0" err="1"/>
              <a:t>zandsuppleties</a:t>
            </a:r>
            <a:r>
              <a:rPr lang="en-US" sz="1800" dirty="0"/>
              <a:t> KLZ vs </a:t>
            </a:r>
            <a:r>
              <a:rPr lang="en-US" sz="1800" dirty="0" err="1"/>
              <a:t>eenmalige</a:t>
            </a:r>
            <a:r>
              <a:rPr lang="en-US" sz="1800" dirty="0"/>
              <a:t> </a:t>
            </a:r>
            <a:r>
              <a:rPr lang="en-US" sz="1800" dirty="0" err="1"/>
              <a:t>versterking</a:t>
            </a:r>
            <a:r>
              <a:rPr lang="en-US" sz="1800" dirty="0"/>
              <a:t> </a:t>
            </a:r>
            <a:r>
              <a:rPr lang="en-US" sz="1800" dirty="0" err="1"/>
              <a:t>Zwakke</a:t>
            </a:r>
            <a:r>
              <a:rPr lang="en-US" sz="1800" dirty="0"/>
              <a:t> </a:t>
            </a:r>
            <a:r>
              <a:rPr lang="en-US" sz="1800" dirty="0" err="1"/>
              <a:t>Schakel</a:t>
            </a:r>
            <a:r>
              <a:rPr lang="en-US" sz="1800" dirty="0"/>
              <a:t> (1)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3" y="915567"/>
            <a:ext cx="7874000" cy="360040"/>
          </a:xfrm>
        </p:spPr>
        <p:txBody>
          <a:bodyPr/>
          <a:lstStyle/>
          <a:p>
            <a:r>
              <a:rPr lang="en-US" sz="1400" dirty="0" err="1"/>
              <a:t>voorbeeld</a:t>
            </a:r>
            <a:r>
              <a:rPr lang="en-US" sz="1400" dirty="0"/>
              <a:t> </a:t>
            </a:r>
            <a:r>
              <a:rPr lang="en-US" sz="1400" dirty="0" err="1"/>
              <a:t>Callantsoog</a:t>
            </a:r>
            <a:r>
              <a:rPr lang="en-US" sz="1400" dirty="0"/>
              <a:t>  2000-2050</a:t>
            </a:r>
            <a:endParaRPr lang="en-GB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072C-A47E-4E3D-9A54-84394D0F4D54}" type="datetime4">
              <a:rPr lang="nl-NL" altLang="en-US" smtClean="0"/>
              <a:t>9 oktober 2015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17091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169144"/>
            <a:ext cx="8196262" cy="458390"/>
          </a:xfrm>
        </p:spPr>
        <p:txBody>
          <a:bodyPr/>
          <a:lstStyle/>
          <a:p>
            <a:r>
              <a:rPr lang="en-US" sz="1800" dirty="0" err="1"/>
              <a:t>Adaptieve</a:t>
            </a:r>
            <a:r>
              <a:rPr lang="en-US" sz="1800" dirty="0"/>
              <a:t> </a:t>
            </a:r>
            <a:r>
              <a:rPr lang="en-US" sz="1800" dirty="0" err="1"/>
              <a:t>aanpak</a:t>
            </a:r>
            <a:r>
              <a:rPr lang="en-US" sz="1800" dirty="0"/>
              <a:t> </a:t>
            </a:r>
            <a:r>
              <a:rPr lang="en-US" sz="1800" dirty="0" err="1"/>
              <a:t>zandsuppleties</a:t>
            </a:r>
            <a:r>
              <a:rPr lang="en-US" sz="1800" dirty="0"/>
              <a:t> KLZ vs </a:t>
            </a:r>
            <a:r>
              <a:rPr lang="en-US" sz="1800" dirty="0" err="1"/>
              <a:t>eenmalige</a:t>
            </a:r>
            <a:r>
              <a:rPr lang="en-US" sz="1800" dirty="0"/>
              <a:t> </a:t>
            </a:r>
            <a:r>
              <a:rPr lang="en-US" sz="1800" dirty="0" err="1"/>
              <a:t>versterking</a:t>
            </a:r>
            <a:r>
              <a:rPr lang="en-US" sz="1800" dirty="0"/>
              <a:t> </a:t>
            </a:r>
            <a:r>
              <a:rPr lang="en-US" sz="1800" dirty="0" err="1"/>
              <a:t>Zwakke</a:t>
            </a:r>
            <a:r>
              <a:rPr lang="en-US" sz="1800" dirty="0"/>
              <a:t> </a:t>
            </a:r>
            <a:r>
              <a:rPr lang="en-US" sz="1800" dirty="0" err="1"/>
              <a:t>Schakel</a:t>
            </a:r>
            <a:r>
              <a:rPr lang="en-US" sz="1800" dirty="0"/>
              <a:t> </a:t>
            </a:r>
            <a:r>
              <a:rPr lang="en-US" sz="1800" dirty="0" smtClean="0"/>
              <a:t>(2)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3" y="915567"/>
            <a:ext cx="7874000" cy="360040"/>
          </a:xfrm>
        </p:spPr>
        <p:txBody>
          <a:bodyPr/>
          <a:lstStyle/>
          <a:p>
            <a:r>
              <a:rPr lang="en-US" sz="1400" dirty="0" err="1"/>
              <a:t>voorbeeld</a:t>
            </a:r>
            <a:r>
              <a:rPr lang="en-US" sz="1400" dirty="0"/>
              <a:t> </a:t>
            </a:r>
            <a:r>
              <a:rPr lang="en-US" sz="1400" dirty="0" err="1"/>
              <a:t>Callantsoog</a:t>
            </a:r>
            <a:r>
              <a:rPr lang="en-US" sz="1400" dirty="0"/>
              <a:t>  2000-2050</a:t>
            </a:r>
            <a:endParaRPr lang="en-GB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072C-A47E-4E3D-9A54-84394D0F4D54}" type="datetime4">
              <a:rPr lang="nl-NL" altLang="en-US" smtClean="0"/>
              <a:t>9 oktober 2015</a:t>
            </a:fld>
            <a:endParaRPr lang="nl-NL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147222"/>
              </p:ext>
            </p:extLst>
          </p:nvPr>
        </p:nvGraphicFramePr>
        <p:xfrm>
          <a:off x="827582" y="1563638"/>
          <a:ext cx="7281470" cy="27660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13801"/>
                <a:gridCol w="1830212"/>
                <a:gridCol w="2637457"/>
              </a:tblGrid>
              <a:tr h="2225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</a:rPr>
                        <a:t>Variant</a:t>
                      </a:r>
                      <a:endParaRPr lang="en-GB" sz="1100" b="1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92452" marR="92452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Kustlijnzorg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92452" marR="92452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Zwakke Schakel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92452" marR="92452" marT="0" marB="0">
                    <a:solidFill>
                      <a:srgbClr val="0070C0"/>
                    </a:solidFill>
                  </a:tcPr>
                </a:tc>
              </a:tr>
              <a:tr h="222570">
                <a:tc>
                  <a:txBody>
                    <a:bodyPr/>
                    <a:lstStyle/>
                    <a:p>
                      <a:pPr marR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</a:rPr>
                        <a:t>Nominale kosten (M€):</a:t>
                      </a:r>
                      <a:endParaRPr lang="en-GB" sz="1100" b="1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92452" marR="92452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en-GB" sz="15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92452" marR="92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en-GB" sz="15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92452" marR="92452" marT="0" marB="0"/>
                </a:tc>
              </a:tr>
              <a:tr h="2225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</a:rPr>
                        <a:t>Aanleg</a:t>
                      </a:r>
                      <a:endParaRPr lang="en-GB" sz="1100" b="1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92452" marR="92452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11,1</a:t>
                      </a:r>
                      <a:endParaRPr lang="en-GB" sz="15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92452" marR="92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16,8</a:t>
                      </a:r>
                      <a:endParaRPr lang="en-GB" sz="15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92452" marR="92452" marT="0" marB="0"/>
                </a:tc>
              </a:tr>
              <a:tr h="2225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</a:rPr>
                        <a:t>Onderhoud</a:t>
                      </a:r>
                      <a:endParaRPr lang="en-GB" sz="1100" b="1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92452" marR="92452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17,8</a:t>
                      </a:r>
                      <a:endParaRPr lang="en-GB" sz="15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92452" marR="92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17,8</a:t>
                      </a:r>
                      <a:endParaRPr lang="en-GB" sz="15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92452" marR="92452" marT="0" marB="0"/>
                </a:tc>
              </a:tr>
              <a:tr h="445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</a:rPr>
                        <a:t>Totaal</a:t>
                      </a:r>
                      <a:endParaRPr lang="en-GB" sz="11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</a:rPr>
                        <a:t> </a:t>
                      </a:r>
                      <a:endParaRPr lang="en-GB" sz="1100" b="1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92452" marR="92452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28,9</a:t>
                      </a:r>
                      <a:endParaRPr lang="en-GB" sz="15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92452" marR="92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34,6</a:t>
                      </a:r>
                      <a:endParaRPr lang="en-GB" sz="15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92452" marR="92452" marT="0" marB="0"/>
                </a:tc>
              </a:tr>
              <a:tr h="2225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</a:rPr>
                        <a:t>Netto Contant</a:t>
                      </a:r>
                      <a:r>
                        <a:rPr lang="en-GB" sz="1100" b="1" dirty="0">
                          <a:effectLst/>
                        </a:rPr>
                        <a:t>e </a:t>
                      </a:r>
                      <a:r>
                        <a:rPr lang="en-GB" sz="1100" b="1" dirty="0" err="1">
                          <a:effectLst/>
                        </a:rPr>
                        <a:t>kosten</a:t>
                      </a:r>
                      <a:r>
                        <a:rPr lang="en-GB" sz="1100" b="1" dirty="0">
                          <a:effectLst/>
                        </a:rPr>
                        <a:t> (M€):</a:t>
                      </a:r>
                      <a:endParaRPr lang="en-GB" sz="1100" b="1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92452" marR="92452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5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92452" marR="92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5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92452" marR="92452" marT="0" marB="0"/>
                </a:tc>
              </a:tr>
              <a:tr h="2225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effectLst/>
                        </a:rPr>
                        <a:t>Aanleg</a:t>
                      </a:r>
                      <a:endParaRPr lang="en-GB" sz="1100" b="1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92452" marR="92452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11,1</a:t>
                      </a:r>
                      <a:endParaRPr lang="en-GB" sz="15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92452" marR="92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16,8</a:t>
                      </a:r>
                      <a:endParaRPr lang="en-GB" sz="15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92452" marR="92452" marT="0" marB="0"/>
                </a:tc>
              </a:tr>
              <a:tr h="2225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effectLst/>
                        </a:rPr>
                        <a:t>Onderhoud</a:t>
                      </a:r>
                      <a:endParaRPr lang="en-GB" sz="1100" b="1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92452" marR="92452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5,9</a:t>
                      </a:r>
                      <a:endParaRPr lang="en-GB" sz="15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92452" marR="92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5,9</a:t>
                      </a:r>
                      <a:endParaRPr lang="en-GB" sz="15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92452" marR="92452" marT="0" marB="0"/>
                </a:tc>
              </a:tr>
              <a:tr h="445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effectLst/>
                        </a:rPr>
                        <a:t>Totaal</a:t>
                      </a:r>
                      <a:endParaRPr lang="en-GB" sz="11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 </a:t>
                      </a:r>
                      <a:endParaRPr lang="en-GB" sz="1100" b="1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92452" marR="92452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17,0</a:t>
                      </a:r>
                      <a:endParaRPr lang="en-GB" sz="15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92452" marR="92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22,7</a:t>
                      </a:r>
                      <a:endParaRPr lang="en-GB" sz="15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92452" marR="9245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69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Methoden</a:t>
            </a:r>
            <a:r>
              <a:rPr lang="en-US" dirty="0"/>
              <a:t> </a:t>
            </a:r>
            <a:r>
              <a:rPr lang="en-US" dirty="0" err="1"/>
              <a:t>Baten-kosten</a:t>
            </a:r>
            <a:r>
              <a:rPr lang="en-US" dirty="0"/>
              <a:t>: </a:t>
            </a:r>
            <a:r>
              <a:rPr lang="en-US" dirty="0" err="1"/>
              <a:t>algemeen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843558"/>
            <a:ext cx="8267575" cy="3421881"/>
          </a:xfrm>
        </p:spPr>
        <p:txBody>
          <a:bodyPr/>
          <a:lstStyle/>
          <a:p>
            <a:pPr marL="0" indent="0">
              <a:buNone/>
            </a:pPr>
            <a:r>
              <a:rPr lang="en-US" sz="1200" b="1" dirty="0" err="1"/>
              <a:t>Doelmatigheid</a:t>
            </a:r>
            <a:r>
              <a:rPr lang="en-US" sz="1200" b="1" dirty="0"/>
              <a:t> </a:t>
            </a:r>
            <a:r>
              <a:rPr lang="en-US" sz="1200" dirty="0"/>
              <a:t>van de </a:t>
            </a:r>
            <a:r>
              <a:rPr lang="en-US" sz="1200" dirty="0" err="1"/>
              <a:t>eisen</a:t>
            </a:r>
            <a:r>
              <a:rPr lang="en-US" sz="1200" dirty="0"/>
              <a:t> </a:t>
            </a:r>
            <a:r>
              <a:rPr lang="en-US" sz="1200" dirty="0" err="1"/>
              <a:t>aan</a:t>
            </a:r>
            <a:r>
              <a:rPr lang="en-US" sz="1200" dirty="0"/>
              <a:t> asset ‘</a:t>
            </a:r>
            <a:r>
              <a:rPr lang="en-US" sz="1200" dirty="0" err="1"/>
              <a:t>kust</a:t>
            </a:r>
            <a:r>
              <a:rPr lang="en-US" sz="1200" dirty="0"/>
              <a:t>’: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nu: </a:t>
            </a:r>
            <a:r>
              <a:rPr lang="en-US" sz="1200" dirty="0" err="1"/>
              <a:t>areaalbehoud</a:t>
            </a:r>
            <a:r>
              <a:rPr lang="en-US" sz="1200" dirty="0"/>
              <a:t> via </a:t>
            </a:r>
            <a:r>
              <a:rPr lang="en-US" sz="1200" dirty="0" err="1"/>
              <a:t>handhaven</a:t>
            </a:r>
            <a:r>
              <a:rPr lang="en-US" sz="1200" dirty="0"/>
              <a:t> BKL </a:t>
            </a:r>
            <a:r>
              <a:rPr lang="en-US" sz="1200" dirty="0" err="1"/>
              <a:t>en</a:t>
            </a:r>
            <a:r>
              <a:rPr lang="en-US" sz="1200" dirty="0"/>
              <a:t> KF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err="1"/>
              <a:t>alternatief</a:t>
            </a:r>
            <a:r>
              <a:rPr lang="en-US" sz="1200" dirty="0"/>
              <a:t>: (</a:t>
            </a:r>
            <a:r>
              <a:rPr lang="en-US" sz="1200" dirty="0" err="1"/>
              <a:t>monetaire</a:t>
            </a:r>
            <a:r>
              <a:rPr lang="en-US" sz="1200" dirty="0"/>
              <a:t>) </a:t>
            </a:r>
            <a:r>
              <a:rPr lang="en-US" sz="1200" dirty="0" err="1"/>
              <a:t>baten</a:t>
            </a:r>
            <a:r>
              <a:rPr lang="en-US" sz="1200" dirty="0"/>
              <a:t> </a:t>
            </a:r>
            <a:r>
              <a:rPr lang="en-US" sz="1200" dirty="0" err="1"/>
              <a:t>voor</a:t>
            </a:r>
            <a:r>
              <a:rPr lang="en-US" sz="1200" dirty="0"/>
              <a:t> </a:t>
            </a:r>
            <a:r>
              <a:rPr lang="en-US" sz="1200" dirty="0" err="1"/>
              <a:t>functies</a:t>
            </a:r>
            <a:endParaRPr lang="en-US" sz="1200" dirty="0"/>
          </a:p>
          <a:p>
            <a:endParaRPr lang="en-US" sz="1200" dirty="0"/>
          </a:p>
          <a:p>
            <a:pPr marL="0" indent="0">
              <a:buNone/>
            </a:pPr>
            <a:r>
              <a:rPr lang="nl-NL" sz="1200" dirty="0"/>
              <a:t>Hypothese: De uitvoering van kustlijnzorg is economisch gezien doelmatig, d.w.z. de kosten staan in verhouding tot de monetaire opbrengsten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nl-NL" sz="1200" b="1" dirty="0"/>
              <a:t>Optimalisatiekansen</a:t>
            </a:r>
            <a:r>
              <a:rPr lang="nl-NL" sz="1200" dirty="0"/>
              <a:t>:</a:t>
            </a:r>
          </a:p>
          <a:p>
            <a:pPr marL="0" indent="0">
              <a:buNone/>
            </a:pPr>
            <a:r>
              <a:rPr lang="nl-NL" sz="1200" dirty="0"/>
              <a:t>Daar waar baten niet in verhouding staan met de kosten van suppletie </a:t>
            </a:r>
          </a:p>
          <a:p>
            <a:pPr marL="0" indent="0">
              <a:buNone/>
            </a:pPr>
            <a:r>
              <a:rPr lang="nl-NL" sz="1200" dirty="0"/>
              <a:t>Hypothese: De uitgaven aan kustlijnzorg zijn volledig afgestemd op de functies en er zijn geen optimalisatiekansen</a:t>
            </a:r>
          </a:p>
          <a:p>
            <a:pPr marL="0" indent="0">
              <a:buNone/>
            </a:pPr>
            <a:endParaRPr lang="nl-NL" sz="1200" dirty="0"/>
          </a:p>
          <a:p>
            <a:pPr marL="0" indent="0">
              <a:buNone/>
            </a:pPr>
            <a:r>
              <a:rPr lang="nl-NL" sz="1200" b="1" dirty="0"/>
              <a:t>Beschouwde baten: </a:t>
            </a:r>
          </a:p>
          <a:p>
            <a:pPr marL="0" indent="0">
              <a:buNone/>
            </a:pPr>
            <a:r>
              <a:rPr lang="nl-NL" sz="1200" dirty="0"/>
              <a:t>vermeden schade zeewering (veiligheid) en recreatie.  Andere functies zoals buitendijkse veiligheid, natuurbeheer, duinwaterwinning zijn buiten beschouwing </a:t>
            </a:r>
            <a:r>
              <a:rPr lang="nl-NL" sz="1200" dirty="0" smtClean="0"/>
              <a:t>gelaten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b="1" dirty="0" err="1"/>
              <a:t>Retrospectieve</a:t>
            </a:r>
            <a:r>
              <a:rPr lang="en-US" sz="1200" b="1" dirty="0"/>
              <a:t> </a:t>
            </a:r>
            <a:r>
              <a:rPr lang="en-US" sz="1200" b="1" dirty="0" err="1"/>
              <a:t>analyse</a:t>
            </a:r>
            <a:r>
              <a:rPr lang="en-US" sz="1200" b="1" dirty="0"/>
              <a:t>:</a:t>
            </a:r>
            <a:r>
              <a:rPr lang="en-US" sz="1200" dirty="0"/>
              <a:t> </a:t>
            </a:r>
          </a:p>
          <a:p>
            <a:pPr marL="0" indent="0">
              <a:buNone/>
            </a:pPr>
            <a:r>
              <a:rPr lang="en-US" sz="1200" dirty="0" err="1"/>
              <a:t>terugkijken</a:t>
            </a:r>
            <a:r>
              <a:rPr lang="en-US" sz="1200" dirty="0"/>
              <a:t> op </a:t>
            </a:r>
            <a:r>
              <a:rPr lang="en-US" sz="1200" dirty="0" err="1"/>
              <a:t>zandbeheer</a:t>
            </a:r>
            <a:r>
              <a:rPr lang="en-US" sz="1200" dirty="0"/>
              <a:t> in de </a:t>
            </a:r>
            <a:r>
              <a:rPr lang="en-US" sz="1200" dirty="0" err="1"/>
              <a:t>periode</a:t>
            </a:r>
            <a:r>
              <a:rPr lang="en-US" sz="1200" dirty="0"/>
              <a:t> 2001-’12 (KLZ 12 Mm3/j, </a:t>
            </a:r>
            <a:r>
              <a:rPr lang="en-US" sz="1200" dirty="0" err="1"/>
              <a:t>zwakke</a:t>
            </a:r>
            <a:r>
              <a:rPr lang="en-US" sz="1200" dirty="0"/>
              <a:t> </a:t>
            </a:r>
            <a:r>
              <a:rPr lang="en-US" sz="1200" dirty="0" err="1"/>
              <a:t>schakels</a:t>
            </a:r>
            <a:r>
              <a:rPr lang="en-US" sz="1200" dirty="0"/>
              <a:t>, </a:t>
            </a:r>
            <a:r>
              <a:rPr lang="en-US" sz="1200" dirty="0" err="1"/>
              <a:t>zandmotor</a:t>
            </a:r>
            <a:r>
              <a:rPr lang="en-US" sz="1200" dirty="0"/>
              <a:t>)</a:t>
            </a:r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072C-A47E-4E3D-9A54-84394D0F4D54}" type="datetime4">
              <a:rPr lang="nl-NL" altLang="en-US" smtClean="0"/>
              <a:t>9 oktober 2015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13596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Methoden</a:t>
            </a:r>
            <a:r>
              <a:rPr lang="en-US" dirty="0"/>
              <a:t>: </a:t>
            </a:r>
            <a:r>
              <a:rPr lang="en-US" dirty="0" err="1"/>
              <a:t>berekeningen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1347614"/>
            <a:ext cx="8267575" cy="342188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 err="1"/>
              <a:t>Doelmatigheid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selectie</a:t>
            </a:r>
            <a:r>
              <a:rPr lang="en-US" sz="1400" dirty="0"/>
              <a:t> </a:t>
            </a:r>
            <a:r>
              <a:rPr lang="en-US" sz="1400" dirty="0" err="1"/>
              <a:t>optimalisatiekansen</a:t>
            </a:r>
            <a:r>
              <a:rPr lang="en-US" sz="1400" dirty="0"/>
              <a:t> in </a:t>
            </a:r>
            <a:r>
              <a:rPr lang="en-US" sz="1400" i="1" dirty="0"/>
              <a:t>ARC-GIS </a:t>
            </a:r>
            <a:r>
              <a:rPr lang="en-US" sz="1400" dirty="0" err="1"/>
              <a:t>voor</a:t>
            </a:r>
            <a:r>
              <a:rPr lang="en-US" sz="1400" dirty="0"/>
              <a:t> </a:t>
            </a:r>
            <a:r>
              <a:rPr lang="en-US" sz="1400" dirty="0" err="1"/>
              <a:t>alle</a:t>
            </a:r>
            <a:r>
              <a:rPr lang="en-US" sz="1400" dirty="0"/>
              <a:t> </a:t>
            </a:r>
            <a:r>
              <a:rPr lang="en-US" sz="1400" dirty="0" err="1"/>
              <a:t>kustvakken</a:t>
            </a: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err="1"/>
              <a:t>Consequenties</a:t>
            </a:r>
            <a:r>
              <a:rPr lang="en-US" sz="1400" dirty="0"/>
              <a:t> van </a:t>
            </a:r>
            <a:r>
              <a:rPr lang="en-US" sz="1400" dirty="0" err="1"/>
              <a:t>geselecteerde</a:t>
            </a:r>
            <a:r>
              <a:rPr lang="en-US" sz="1400" dirty="0"/>
              <a:t> </a:t>
            </a:r>
            <a:r>
              <a:rPr lang="en-US" sz="1400" dirty="0" err="1"/>
              <a:t>optimalisatiekans</a:t>
            </a:r>
            <a:r>
              <a:rPr lang="en-US" sz="1400" dirty="0"/>
              <a:t> </a:t>
            </a:r>
            <a:r>
              <a:rPr lang="en-US" sz="1400" dirty="0" err="1"/>
              <a:t>voor</a:t>
            </a:r>
            <a:r>
              <a:rPr lang="en-US" sz="1400" dirty="0"/>
              <a:t> </a:t>
            </a:r>
            <a:r>
              <a:rPr lang="en-US" sz="1400" dirty="0" err="1"/>
              <a:t>kustlijn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duinvoet</a:t>
            </a:r>
            <a:r>
              <a:rPr lang="en-US" sz="1400" dirty="0"/>
              <a:t> </a:t>
            </a:r>
            <a:r>
              <a:rPr lang="en-US" sz="1400" dirty="0" err="1"/>
              <a:t>positie</a:t>
            </a:r>
            <a:r>
              <a:rPr lang="en-US" sz="1400" dirty="0"/>
              <a:t> </a:t>
            </a:r>
            <a:r>
              <a:rPr lang="en-US" sz="1400" dirty="0" err="1"/>
              <a:t>langs</a:t>
            </a:r>
            <a:r>
              <a:rPr lang="en-US" sz="1400" dirty="0"/>
              <a:t> de </a:t>
            </a:r>
            <a:r>
              <a:rPr lang="en-US" sz="1400" dirty="0" err="1"/>
              <a:t>Hollandse</a:t>
            </a:r>
            <a:r>
              <a:rPr lang="en-US" sz="1400" dirty="0"/>
              <a:t> </a:t>
            </a:r>
            <a:r>
              <a:rPr lang="en-US" sz="1400" dirty="0" err="1"/>
              <a:t>kust</a:t>
            </a:r>
            <a:r>
              <a:rPr lang="en-US" sz="1400" dirty="0"/>
              <a:t> met </a:t>
            </a:r>
            <a:r>
              <a:rPr lang="en-US" sz="1400" i="1" dirty="0"/>
              <a:t>Nourishment Tool</a:t>
            </a:r>
            <a:r>
              <a:rPr lang="en-US" sz="1400" dirty="0"/>
              <a:t>:</a:t>
            </a:r>
          </a:p>
          <a:p>
            <a:pPr lvl="1"/>
            <a:r>
              <a:rPr lang="en-US" sz="1400" dirty="0" err="1"/>
              <a:t>Alles</a:t>
            </a:r>
            <a:r>
              <a:rPr lang="en-US" sz="1400" dirty="0"/>
              <a:t> (</a:t>
            </a:r>
            <a:r>
              <a:rPr lang="en-US" sz="1400" dirty="0" err="1"/>
              <a:t>areaal</a:t>
            </a:r>
            <a:r>
              <a:rPr lang="en-US" sz="1400" dirty="0"/>
              <a:t> </a:t>
            </a:r>
            <a:r>
              <a:rPr lang="en-US" sz="1400" dirty="0" err="1"/>
              <a:t>behouden+versterking</a:t>
            </a:r>
            <a:r>
              <a:rPr lang="en-US" sz="1400" dirty="0"/>
              <a:t> 2001-’12</a:t>
            </a:r>
          </a:p>
          <a:p>
            <a:pPr lvl="1"/>
            <a:r>
              <a:rPr lang="en-US" sz="1400" dirty="0"/>
              <a:t>Positive (</a:t>
            </a:r>
            <a:r>
              <a:rPr lang="en-US" sz="1400" dirty="0" err="1"/>
              <a:t>alleen</a:t>
            </a:r>
            <a:r>
              <a:rPr lang="en-US" sz="1400" dirty="0"/>
              <a:t> </a:t>
            </a:r>
            <a:r>
              <a:rPr lang="en-US" sz="1400" dirty="0" err="1"/>
              <a:t>bij</a:t>
            </a:r>
            <a:r>
              <a:rPr lang="en-US" sz="1400" dirty="0"/>
              <a:t> </a:t>
            </a:r>
            <a:r>
              <a:rPr lang="en-US" sz="1400" dirty="0" err="1"/>
              <a:t>baten</a:t>
            </a:r>
            <a:r>
              <a:rPr lang="en-US" sz="1400" dirty="0"/>
              <a:t> 2001-’12)</a:t>
            </a:r>
          </a:p>
          <a:p>
            <a:pPr lvl="1"/>
            <a:r>
              <a:rPr lang="en-US" sz="1400" dirty="0" err="1"/>
              <a:t>Referenties</a:t>
            </a:r>
            <a:r>
              <a:rPr lang="en-US" sz="1400" dirty="0"/>
              <a:t>: Demand (= hold-the-line), No nourishments</a:t>
            </a:r>
            <a:br>
              <a:rPr lang="en-US" sz="1400" dirty="0"/>
            </a:br>
            <a:endParaRPr lang="en-US" sz="1400" dirty="0"/>
          </a:p>
          <a:p>
            <a:pPr marL="800100" lvl="2" indent="0">
              <a:buNone/>
            </a:pP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072C-A47E-4E3D-9A54-84394D0F4D54}" type="datetime4">
              <a:rPr lang="nl-NL" altLang="en-US" smtClean="0"/>
              <a:t>9 oktober 2015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63827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Methoden</a:t>
            </a:r>
            <a:r>
              <a:rPr lang="en-US" dirty="0"/>
              <a:t>: </a:t>
            </a:r>
            <a:r>
              <a:rPr lang="en-US" dirty="0" smtClean="0"/>
              <a:t>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1347615"/>
            <a:ext cx="8267575" cy="7920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 err="1"/>
              <a:t>Suppletie</a:t>
            </a:r>
            <a:r>
              <a:rPr lang="en-US" sz="1400" dirty="0"/>
              <a:t> data </a:t>
            </a:r>
            <a:r>
              <a:rPr lang="en-US" sz="1400" dirty="0" err="1"/>
              <a:t>Rijkswaterstaat</a:t>
            </a:r>
            <a:r>
              <a:rPr lang="en-US" sz="1400" dirty="0"/>
              <a:t> 2001-2012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GIS </a:t>
            </a:r>
            <a:r>
              <a:rPr lang="en-US" sz="1400" dirty="0" err="1"/>
              <a:t>gegevens</a:t>
            </a:r>
            <a:r>
              <a:rPr lang="en-US" sz="1400" dirty="0"/>
              <a:t> type </a:t>
            </a:r>
            <a:r>
              <a:rPr lang="en-US" sz="1400" dirty="0" err="1"/>
              <a:t>zeeweringen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recreatie</a:t>
            </a:r>
            <a:endParaRPr lang="en-US" sz="1400" dirty="0"/>
          </a:p>
          <a:p>
            <a:pPr marL="800100" lvl="2" indent="0">
              <a:buNone/>
            </a:pP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072C-A47E-4E3D-9A54-84394D0F4D54}" type="datetime4">
              <a:rPr lang="nl-NL" altLang="en-US" smtClean="0"/>
              <a:t>9 oktober 2015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5909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template_26082008">
  <a:themeElements>
    <a:clrScheme name="Deltares_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ltares_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ltares_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template_26082008</Template>
  <TotalTime>586</TotalTime>
  <Words>878</Words>
  <Application>Microsoft Office PowerPoint</Application>
  <PresentationFormat>On-screen Show (16:9)</PresentationFormat>
  <Paragraphs>179</Paragraphs>
  <Slides>16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PPT template_26082008</vt:lpstr>
      <vt:lpstr>Office Theme</vt:lpstr>
      <vt:lpstr>CIP Project 2015 - Asset management en Kustlijnzorg</vt:lpstr>
      <vt:lpstr>PowerPoint Presentation</vt:lpstr>
      <vt:lpstr>Kustlijnzorg en Life Cycle Management </vt:lpstr>
      <vt:lpstr>Vraagstelling </vt:lpstr>
      <vt:lpstr>Adaptieve aanpak zandsuppleties KLZ vs eenmalige versterking Zwakke Schakel (1)</vt:lpstr>
      <vt:lpstr>Adaptieve aanpak zandsuppleties KLZ vs eenmalige versterking Zwakke Schakel (2)</vt:lpstr>
      <vt:lpstr>Methoden Baten-kosten: algemeen</vt:lpstr>
      <vt:lpstr>Methoden: berekeningen</vt:lpstr>
      <vt:lpstr>Methoden: data</vt:lpstr>
      <vt:lpstr>Methoden: kentallen</vt:lpstr>
      <vt:lpstr>Resultaten B/K vergelijking</vt:lpstr>
      <vt:lpstr>PowerPoint Presentation</vt:lpstr>
      <vt:lpstr>Consequenties op kustlijn (2)</vt:lpstr>
      <vt:lpstr>    Resultaten varianten HK          (verandering in 12 jaar)</vt:lpstr>
      <vt:lpstr>Verandering kustlijn per variant (12 jaar) </vt:lpstr>
      <vt:lpstr>RESUME </vt:lpstr>
    </vt:vector>
  </TitlesOfParts>
  <Company>Stichting Deltares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Astrid van Bragt-Schol</dc:creator>
  <cp:lastModifiedBy>js</cp:lastModifiedBy>
  <cp:revision>23</cp:revision>
  <cp:lastPrinted>2007-11-21T13:24:47Z</cp:lastPrinted>
  <dcterms:created xsi:type="dcterms:W3CDTF">2015-03-18T08:36:37Z</dcterms:created>
  <dcterms:modified xsi:type="dcterms:W3CDTF">2015-10-09T12:47:43Z</dcterms:modified>
</cp:coreProperties>
</file>