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1"/>
  </p:notesMasterIdLst>
  <p:handoutMasterIdLst>
    <p:handoutMasterId r:id="rId42"/>
  </p:handoutMasterIdLst>
  <p:sldIdLst>
    <p:sldId id="325" r:id="rId2"/>
    <p:sldId id="358" r:id="rId3"/>
    <p:sldId id="393" r:id="rId4"/>
    <p:sldId id="394" r:id="rId5"/>
    <p:sldId id="331" r:id="rId6"/>
    <p:sldId id="359" r:id="rId7"/>
    <p:sldId id="330" r:id="rId8"/>
    <p:sldId id="350" r:id="rId9"/>
    <p:sldId id="353" r:id="rId10"/>
    <p:sldId id="352" r:id="rId11"/>
    <p:sldId id="366" r:id="rId12"/>
    <p:sldId id="361" r:id="rId13"/>
    <p:sldId id="369" r:id="rId14"/>
    <p:sldId id="363" r:id="rId15"/>
    <p:sldId id="368" r:id="rId16"/>
    <p:sldId id="364" r:id="rId17"/>
    <p:sldId id="360" r:id="rId18"/>
    <p:sldId id="397" r:id="rId19"/>
    <p:sldId id="351" r:id="rId20"/>
    <p:sldId id="326" r:id="rId21"/>
    <p:sldId id="390" r:id="rId22"/>
    <p:sldId id="391" r:id="rId23"/>
    <p:sldId id="392" r:id="rId24"/>
    <p:sldId id="374" r:id="rId25"/>
    <p:sldId id="375" r:id="rId26"/>
    <p:sldId id="376" r:id="rId27"/>
    <p:sldId id="377" r:id="rId28"/>
    <p:sldId id="379" r:id="rId29"/>
    <p:sldId id="389" r:id="rId30"/>
    <p:sldId id="382" r:id="rId31"/>
    <p:sldId id="383" r:id="rId32"/>
    <p:sldId id="346" r:id="rId33"/>
    <p:sldId id="347" r:id="rId34"/>
    <p:sldId id="348" r:id="rId35"/>
    <p:sldId id="370" r:id="rId36"/>
    <p:sldId id="371" r:id="rId37"/>
    <p:sldId id="373" r:id="rId38"/>
    <p:sldId id="396" r:id="rId39"/>
    <p:sldId id="356" r:id="rId40"/>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181"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9BD7"/>
    <a:srgbClr val="9CC8E7"/>
    <a:srgbClr val="5397D4"/>
    <a:srgbClr val="3DA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4"/>
    <p:restoredTop sz="90405"/>
  </p:normalViewPr>
  <p:slideViewPr>
    <p:cSldViewPr snapToGrid="0" snapToObjects="1">
      <p:cViewPr>
        <p:scale>
          <a:sx n="90" d="100"/>
          <a:sy n="90" d="100"/>
        </p:scale>
        <p:origin x="-2232" y="-438"/>
      </p:cViewPr>
      <p:guideLst>
        <p:guide orient="horz" pos="2160"/>
        <p:guide pos="181"/>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3" d="100"/>
          <a:sy n="83" d="100"/>
        </p:scale>
        <p:origin x="3352"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homestore.directory.intra\winhomes\Themas\thema%201%20Waterveiligheid\04%20Dikes,%20Levees%20and%20Dams\FC%20IJkdijk\ROBAMCI-WP4-%20Business%20Case\Overzicht%20uitgaven%20in%20GWW%20sectoren2.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homestore.directory.intra\winhomes\Themas\thema%201%20Waterveiligheid\04%20Dikes,%20Levees%20and%20Dams\ROBAMCI\Eindrapport\financiering%20per%20bron%20ROBAMCI-FAIR%20totaal%20en%20per%20fase.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1" Type="http://schemas.openxmlformats.org/officeDocument/2006/relationships/oleObject" Target="file:///D:\kok_sn\Documents\ROBAMCI\WP4\Fase%201\Rapport\Overzicht%20uitgaven%20in%20GWW%20sectoren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b="0" dirty="0" err="1">
                <a:solidFill>
                  <a:schemeClr val="tx1">
                    <a:lumMod val="65000"/>
                    <a:lumOff val="35000"/>
                  </a:schemeClr>
                </a:solidFill>
              </a:rPr>
              <a:t>Totale</a:t>
            </a:r>
            <a:r>
              <a:rPr lang="en-US" sz="1800" b="0" dirty="0">
                <a:solidFill>
                  <a:schemeClr val="tx1">
                    <a:lumMod val="65000"/>
                    <a:lumOff val="35000"/>
                  </a:schemeClr>
                </a:solidFill>
              </a:rPr>
              <a:t> </a:t>
            </a:r>
            <a:r>
              <a:rPr lang="en-US" sz="1800" b="0" dirty="0" err="1">
                <a:solidFill>
                  <a:schemeClr val="tx1">
                    <a:lumMod val="65000"/>
                    <a:lumOff val="35000"/>
                  </a:schemeClr>
                </a:solidFill>
              </a:rPr>
              <a:t>uitgaven</a:t>
            </a:r>
            <a:r>
              <a:rPr lang="en-US" sz="1800" b="0" dirty="0">
                <a:solidFill>
                  <a:schemeClr val="tx1">
                    <a:lumMod val="65000"/>
                    <a:lumOff val="35000"/>
                  </a:schemeClr>
                </a:solidFill>
              </a:rPr>
              <a:t> </a:t>
            </a:r>
            <a:r>
              <a:rPr lang="en-US" sz="1800" b="0" dirty="0" err="1" smtClean="0">
                <a:solidFill>
                  <a:schemeClr val="tx1">
                    <a:lumMod val="65000"/>
                    <a:lumOff val="35000"/>
                  </a:schemeClr>
                </a:solidFill>
              </a:rPr>
              <a:t>aan</a:t>
            </a:r>
            <a:r>
              <a:rPr lang="en-US" sz="1800" b="0" dirty="0" smtClean="0">
                <a:solidFill>
                  <a:schemeClr val="tx1">
                    <a:lumMod val="65000"/>
                    <a:lumOff val="35000"/>
                  </a:schemeClr>
                </a:solidFill>
              </a:rPr>
              <a:t> </a:t>
            </a:r>
            <a:r>
              <a:rPr lang="en-US" sz="1800" b="0" dirty="0" err="1" smtClean="0">
                <a:solidFill>
                  <a:schemeClr val="tx1">
                    <a:lumMod val="65000"/>
                    <a:lumOff val="35000"/>
                  </a:schemeClr>
                </a:solidFill>
              </a:rPr>
              <a:t>kritieke</a:t>
            </a:r>
            <a:r>
              <a:rPr lang="en-US" sz="1800" b="0" dirty="0" smtClean="0">
                <a:solidFill>
                  <a:schemeClr val="tx1">
                    <a:lumMod val="65000"/>
                    <a:lumOff val="35000"/>
                  </a:schemeClr>
                </a:solidFill>
              </a:rPr>
              <a:t> </a:t>
            </a:r>
          </a:p>
          <a:p>
            <a:pPr>
              <a:defRPr sz="1800" b="0" i="0" u="none" strike="noStrike" kern="1200" baseline="0">
                <a:solidFill>
                  <a:schemeClr val="tx1">
                    <a:lumMod val="65000"/>
                    <a:lumOff val="35000"/>
                  </a:schemeClr>
                </a:solidFill>
                <a:latin typeface="+mn-lt"/>
                <a:ea typeface="+mn-ea"/>
                <a:cs typeface="+mn-cs"/>
              </a:defRPr>
            </a:pPr>
            <a:r>
              <a:rPr lang="en-US" sz="1800" b="0" dirty="0" err="1" smtClean="0">
                <a:solidFill>
                  <a:schemeClr val="tx1">
                    <a:lumMod val="65000"/>
                    <a:lumOff val="35000"/>
                  </a:schemeClr>
                </a:solidFill>
              </a:rPr>
              <a:t>infrastructuur</a:t>
            </a:r>
            <a:r>
              <a:rPr lang="en-US" sz="1800" b="0" dirty="0" smtClean="0">
                <a:solidFill>
                  <a:schemeClr val="tx1">
                    <a:lumMod val="65000"/>
                    <a:lumOff val="35000"/>
                  </a:schemeClr>
                </a:solidFill>
              </a:rPr>
              <a:t> in Nederland </a:t>
            </a:r>
            <a:endParaRPr lang="en-US" sz="1800" b="0" dirty="0">
              <a:solidFill>
                <a:schemeClr val="tx1">
                  <a:lumMod val="65000"/>
                  <a:lumOff val="35000"/>
                </a:schemeClr>
              </a:solidFill>
            </a:endParaRPr>
          </a:p>
          <a:p>
            <a:pPr>
              <a:defRPr sz="1800" b="0" i="0" u="none" strike="noStrike" kern="1200" baseline="0">
                <a:solidFill>
                  <a:schemeClr val="tx1">
                    <a:lumMod val="65000"/>
                    <a:lumOff val="35000"/>
                  </a:schemeClr>
                </a:solidFill>
                <a:latin typeface="+mn-lt"/>
                <a:ea typeface="+mn-ea"/>
                <a:cs typeface="+mn-cs"/>
              </a:defRPr>
            </a:pPr>
            <a:r>
              <a:rPr lang="en-US" sz="1800" b="0" dirty="0">
                <a:solidFill>
                  <a:schemeClr val="tx1">
                    <a:lumMod val="65000"/>
                    <a:lumOff val="35000"/>
                  </a:schemeClr>
                </a:solidFill>
              </a:rPr>
              <a:t>16.3 </a:t>
            </a:r>
            <a:r>
              <a:rPr lang="en-US" sz="1800" b="0" dirty="0" err="1">
                <a:solidFill>
                  <a:schemeClr val="tx1">
                    <a:lumMod val="65000"/>
                    <a:lumOff val="35000"/>
                  </a:schemeClr>
                </a:solidFill>
              </a:rPr>
              <a:t>mld</a:t>
            </a:r>
            <a:r>
              <a:rPr lang="en-US" sz="1800" b="0" dirty="0">
                <a:solidFill>
                  <a:schemeClr val="tx1">
                    <a:lumMod val="65000"/>
                    <a:lumOff val="35000"/>
                  </a:schemeClr>
                </a:solidFill>
              </a:rPr>
              <a:t>/</a:t>
            </a:r>
            <a:r>
              <a:rPr lang="en-US" sz="1800" b="0" dirty="0" err="1">
                <a:solidFill>
                  <a:schemeClr val="tx1">
                    <a:lumMod val="65000"/>
                    <a:lumOff val="35000"/>
                  </a:schemeClr>
                </a:solidFill>
              </a:rPr>
              <a:t>jaar</a:t>
            </a:r>
            <a:endParaRPr lang="en-US" sz="1800" b="0" dirty="0">
              <a:solidFill>
                <a:schemeClr val="tx1">
                  <a:lumMod val="65000"/>
                  <a:lumOff val="35000"/>
                </a:schemeClr>
              </a:solidFill>
            </a:endParaRPr>
          </a:p>
        </c:rich>
      </c:tx>
      <c:layout>
        <c:manualLayout>
          <c:xMode val="edge"/>
          <c:yMode val="edge"/>
          <c:x val="0.278919859306278"/>
          <c:y val="0.12774607112107"/>
        </c:manualLayout>
      </c:layout>
      <c:overlay val="0"/>
      <c:spPr>
        <a:noFill/>
        <a:ln>
          <a:noFill/>
        </a:ln>
        <a:effectLst/>
      </c:spPr>
    </c:title>
    <c:autoTitleDeleted val="0"/>
    <c:plotArea>
      <c:layout>
        <c:manualLayout>
          <c:layoutTarget val="inner"/>
          <c:xMode val="edge"/>
          <c:yMode val="edge"/>
          <c:x val="0.29084930008748899"/>
          <c:y val="0.29231736657917801"/>
          <c:w val="0.37408027121609799"/>
          <c:h val="0.62346711869349702"/>
        </c:manualLayout>
      </c:layout>
      <c:pieChart>
        <c:varyColors val="1"/>
        <c:ser>
          <c:idx val="0"/>
          <c:order val="0"/>
          <c:tx>
            <c:v>Totale uitgaven aan kritieke infrastructuur</c:v>
          </c:tx>
          <c:dPt>
            <c:idx val="0"/>
            <c:bubble3D val="0"/>
            <c:spPr>
              <a:solidFill>
                <a:schemeClr val="accent1"/>
              </a:solidFill>
              <a:ln>
                <a:noFill/>
              </a:ln>
              <a:effectLst>
                <a:outerShdw blurRad="317500" algn="ctr" rotWithShape="0">
                  <a:prstClr val="black">
                    <a:alpha val="25000"/>
                  </a:prstClr>
                </a:outerShdw>
              </a:effectLst>
            </c:spPr>
          </c:dPt>
          <c:dPt>
            <c:idx val="1"/>
            <c:bubble3D val="0"/>
            <c:spPr>
              <a:solidFill>
                <a:schemeClr val="accent2"/>
              </a:solidFill>
              <a:ln>
                <a:noFill/>
              </a:ln>
              <a:effectLst>
                <a:outerShdw blurRad="317500" algn="ctr" rotWithShape="0">
                  <a:prstClr val="black">
                    <a:alpha val="25000"/>
                  </a:prstClr>
                </a:outerShdw>
              </a:effectLst>
            </c:spPr>
          </c:dPt>
          <c:dPt>
            <c:idx val="2"/>
            <c:bubble3D val="0"/>
            <c:spPr>
              <a:solidFill>
                <a:schemeClr val="accent3"/>
              </a:solidFill>
              <a:ln>
                <a:noFill/>
              </a:ln>
              <a:effectLst>
                <a:outerShdw blurRad="317500" algn="ctr" rotWithShape="0">
                  <a:prstClr val="black">
                    <a:alpha val="25000"/>
                  </a:prstClr>
                </a:outerShdw>
              </a:effectLst>
            </c:spPr>
          </c:dPt>
          <c:dPt>
            <c:idx val="3"/>
            <c:bubble3D val="0"/>
            <c:spPr>
              <a:solidFill>
                <a:schemeClr val="accent4"/>
              </a:solidFill>
              <a:ln>
                <a:noFill/>
              </a:ln>
              <a:effectLst>
                <a:outerShdw blurRad="317500" algn="ctr" rotWithShape="0">
                  <a:prstClr val="black">
                    <a:alpha val="25000"/>
                  </a:prstClr>
                </a:outerShdw>
              </a:effectLst>
            </c:spPr>
          </c:dPt>
          <c:dPt>
            <c:idx val="4"/>
            <c:bubble3D val="0"/>
            <c:spPr>
              <a:solidFill>
                <a:schemeClr val="accent5"/>
              </a:solidFill>
              <a:ln>
                <a:noFill/>
              </a:ln>
              <a:effectLst>
                <a:outerShdw blurRad="317500" algn="ctr" rotWithShape="0">
                  <a:prstClr val="black">
                    <a:alpha val="25000"/>
                  </a:prstClr>
                </a:outerShdw>
              </a:effectLst>
            </c:spPr>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'[Overzicht uitgaven in GWW sectoren3.xlsx]Uitgaven type stakeholder'!$C$2:$G$2</c:f>
              <c:strCache>
                <c:ptCount val="5"/>
                <c:pt idx="0">
                  <c:v>Overheid</c:v>
                </c:pt>
                <c:pt idx="1">
                  <c:v>Provincie</c:v>
                </c:pt>
                <c:pt idx="2">
                  <c:v>Gemeente</c:v>
                </c:pt>
                <c:pt idx="3">
                  <c:v>Waterschap</c:v>
                </c:pt>
                <c:pt idx="4">
                  <c:v>Privaat</c:v>
                </c:pt>
              </c:strCache>
            </c:strRef>
          </c:cat>
          <c:val>
            <c:numRef>
              <c:f>'[Overzicht uitgaven in GWW sectoren3.xlsx]Uitgaven type stakeholder'!$C$10:$G$10</c:f>
              <c:numCache>
                <c:formatCode>General</c:formatCode>
                <c:ptCount val="5"/>
                <c:pt idx="0">
                  <c:v>5368</c:v>
                </c:pt>
                <c:pt idx="1">
                  <c:v>785</c:v>
                </c:pt>
                <c:pt idx="2">
                  <c:v>4334</c:v>
                </c:pt>
                <c:pt idx="3" formatCode="0">
                  <c:v>2024.4615384615399</c:v>
                </c:pt>
                <c:pt idx="4">
                  <c:v>3853</c:v>
                </c:pt>
              </c:numCache>
            </c:numRef>
          </c:val>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ROBAMCI Totaal</a:t>
            </a:r>
          </a:p>
          <a:p>
            <a:pPr>
              <a:defRPr/>
            </a:pPr>
            <a:r>
              <a:rPr lang="en-US"/>
              <a:t>2500 kEuro</a:t>
            </a:r>
          </a:p>
        </c:rich>
      </c:tx>
      <c:layout/>
      <c:overlay val="0"/>
    </c:title>
    <c:autoTitleDeleted val="0"/>
    <c:plotArea>
      <c:layout/>
      <c:pieChart>
        <c:varyColors val="1"/>
        <c:ser>
          <c:idx val="3"/>
          <c:order val="0"/>
          <c:tx>
            <c:strRef>
              <c:f>Sheet1!$A$18:$C$18</c:f>
              <c:strCache>
                <c:ptCount val="1"/>
                <c:pt idx="0">
                  <c:v>FAIR 3036,4</c:v>
                </c:pt>
              </c:strCache>
            </c:strRef>
          </c:tx>
          <c:dPt>
            <c:idx val="4"/>
            <c:bubble3D val="0"/>
            <c:spPr>
              <a:solidFill>
                <a:srgbClr val="FFC000"/>
              </a:solidFill>
            </c:spPr>
          </c:dPt>
          <c:cat>
            <c:strRef>
              <c:f>Sheet1!$D$12:$I$12</c:f>
              <c:strCache>
                <c:ptCount val="6"/>
                <c:pt idx="0">
                  <c:v>SO</c:v>
                </c:pt>
                <c:pt idx="1">
                  <c:v>TKI</c:v>
                </c:pt>
                <c:pt idx="2">
                  <c:v>I&amp;M</c:v>
                </c:pt>
                <c:pt idx="3">
                  <c:v>Waterschappen</c:v>
                </c:pt>
                <c:pt idx="4">
                  <c:v>Gemeenten</c:v>
                </c:pt>
                <c:pt idx="5">
                  <c:v>In kind</c:v>
                </c:pt>
              </c:strCache>
            </c:strRef>
          </c:cat>
          <c:val>
            <c:numRef>
              <c:f>Sheet1!$D$19:$I$19</c:f>
              <c:numCache>
                <c:formatCode>General</c:formatCode>
                <c:ptCount val="6"/>
                <c:pt idx="0">
                  <c:v>100</c:v>
                </c:pt>
                <c:pt idx="1">
                  <c:v>855</c:v>
                </c:pt>
                <c:pt idx="2">
                  <c:v>486.7</c:v>
                </c:pt>
                <c:pt idx="3">
                  <c:v>401.5</c:v>
                </c:pt>
                <c:pt idx="4">
                  <c:v>235</c:v>
                </c:pt>
                <c:pt idx="5">
                  <c:v>434.2</c:v>
                </c:pt>
              </c:numCache>
            </c:numRef>
          </c:val>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gap"/>
    <c:showDLblsOverMax val="0"/>
  </c:chart>
  <c:spPr>
    <a:solidFill>
      <a:sysClr val="window" lastClr="FFFFFF"/>
    </a:solidFill>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n-GB" sz="2400"/>
              <a:t>Jaarlijkse</a:t>
            </a:r>
            <a:r>
              <a:rPr lang="en-GB" sz="2400" baseline="0"/>
              <a:t> uitgaven aan asset management in GWW sector naar type stakeholder</a:t>
            </a:r>
            <a:endParaRPr lang="en-GB" sz="2400"/>
          </a:p>
        </c:rich>
      </c:tx>
      <c:layout>
        <c:manualLayout>
          <c:xMode val="edge"/>
          <c:yMode val="edge"/>
          <c:x val="0.13413293353323336"/>
          <c:y val="5.4882970137207422E-2"/>
        </c:manualLayout>
      </c:layout>
      <c:overlay val="0"/>
    </c:title>
    <c:autoTitleDeleted val="0"/>
    <c:view3D>
      <c:rotX val="15"/>
      <c:rotY val="20"/>
      <c:rAngAx val="0"/>
      <c:perspective val="30"/>
    </c:view3D>
    <c:floor>
      <c:thickness val="0"/>
    </c:floor>
    <c:sideWall>
      <c:thickness val="0"/>
    </c:sideWall>
    <c:backWall>
      <c:thickness val="0"/>
    </c:backWall>
    <c:plotArea>
      <c:layout>
        <c:manualLayout>
          <c:layoutTarget val="inner"/>
          <c:xMode val="edge"/>
          <c:yMode val="edge"/>
          <c:x val="7.9435243008417047E-2"/>
          <c:y val="0.1980319409226389"/>
          <c:w val="0.77109775820751036"/>
          <c:h val="0.57976371597618093"/>
        </c:manualLayout>
      </c:layout>
      <c:bar3DChart>
        <c:barDir val="col"/>
        <c:grouping val="standard"/>
        <c:varyColors val="0"/>
        <c:ser>
          <c:idx val="6"/>
          <c:order val="0"/>
          <c:tx>
            <c:v>Waterveiligheid</c:v>
          </c:tx>
          <c:spPr>
            <a:solidFill>
              <a:srgbClr val="92D050"/>
            </a:solidFill>
            <a:ln w="25400">
              <a:noFill/>
            </a:ln>
          </c:spPr>
          <c:invertIfNegative val="0"/>
          <c:cat>
            <c:strRef>
              <c:f>'Uitgaven type stakeholder'!$C$2:$G$2</c:f>
              <c:strCache>
                <c:ptCount val="5"/>
                <c:pt idx="0">
                  <c:v>Overheid</c:v>
                </c:pt>
                <c:pt idx="1">
                  <c:v>Provincie</c:v>
                </c:pt>
                <c:pt idx="2">
                  <c:v>Gemeente</c:v>
                </c:pt>
                <c:pt idx="3">
                  <c:v>Waterschap</c:v>
                </c:pt>
                <c:pt idx="4">
                  <c:v>Privaat</c:v>
                </c:pt>
              </c:strCache>
            </c:strRef>
          </c:cat>
          <c:val>
            <c:numRef>
              <c:f>'Uitgaven type stakeholder'!$C$9:$G$9</c:f>
              <c:numCache>
                <c:formatCode>General</c:formatCode>
                <c:ptCount val="5"/>
                <c:pt idx="0">
                  <c:v>564</c:v>
                </c:pt>
                <c:pt idx="1">
                  <c:v>50</c:v>
                </c:pt>
                <c:pt idx="3" formatCode="0">
                  <c:v>198.46153846153845</c:v>
                </c:pt>
              </c:numCache>
            </c:numRef>
          </c:val>
        </c:ser>
        <c:ser>
          <c:idx val="4"/>
          <c:order val="1"/>
          <c:tx>
            <c:v>Watersysteem</c:v>
          </c:tx>
          <c:spPr>
            <a:solidFill>
              <a:schemeClr val="accent5">
                <a:lumMod val="75000"/>
              </a:schemeClr>
            </a:solidFill>
            <a:ln w="25400">
              <a:noFill/>
            </a:ln>
          </c:spPr>
          <c:invertIfNegative val="0"/>
          <c:cat>
            <c:strRef>
              <c:f>'Uitgaven type stakeholder'!$C$2:$G$2</c:f>
              <c:strCache>
                <c:ptCount val="5"/>
                <c:pt idx="0">
                  <c:v>Overheid</c:v>
                </c:pt>
                <c:pt idx="1">
                  <c:v>Provincie</c:v>
                </c:pt>
                <c:pt idx="2">
                  <c:v>Gemeente</c:v>
                </c:pt>
                <c:pt idx="3">
                  <c:v>Waterschap</c:v>
                </c:pt>
                <c:pt idx="4">
                  <c:v>Privaat</c:v>
                </c:pt>
              </c:strCache>
            </c:strRef>
          </c:cat>
          <c:val>
            <c:numRef>
              <c:f>'Uitgaven type stakeholder'!$C$7:$G$7</c:f>
              <c:numCache>
                <c:formatCode>General</c:formatCode>
                <c:ptCount val="5"/>
                <c:pt idx="0">
                  <c:v>104</c:v>
                </c:pt>
                <c:pt idx="1">
                  <c:v>35</c:v>
                </c:pt>
                <c:pt idx="3">
                  <c:v>700</c:v>
                </c:pt>
              </c:numCache>
            </c:numRef>
          </c:val>
        </c:ser>
        <c:ser>
          <c:idx val="5"/>
          <c:order val="2"/>
          <c:tx>
            <c:v>Hoofdvaarwegen</c:v>
          </c:tx>
          <c:spPr>
            <a:solidFill>
              <a:schemeClr val="tx2">
                <a:lumMod val="60000"/>
                <a:lumOff val="40000"/>
              </a:schemeClr>
            </a:solidFill>
            <a:ln w="25400">
              <a:noFill/>
            </a:ln>
          </c:spPr>
          <c:invertIfNegative val="0"/>
          <c:cat>
            <c:strRef>
              <c:f>'Uitgaven type stakeholder'!$C$2:$G$2</c:f>
              <c:strCache>
                <c:ptCount val="5"/>
                <c:pt idx="0">
                  <c:v>Overheid</c:v>
                </c:pt>
                <c:pt idx="1">
                  <c:v>Provincie</c:v>
                </c:pt>
                <c:pt idx="2">
                  <c:v>Gemeente</c:v>
                </c:pt>
                <c:pt idx="3">
                  <c:v>Waterschap</c:v>
                </c:pt>
                <c:pt idx="4">
                  <c:v>Privaat</c:v>
                </c:pt>
              </c:strCache>
            </c:strRef>
          </c:cat>
          <c:val>
            <c:numRef>
              <c:f>'Uitgaven type stakeholder'!$C$8:$G$8</c:f>
              <c:numCache>
                <c:formatCode>General</c:formatCode>
                <c:ptCount val="5"/>
                <c:pt idx="0">
                  <c:v>500</c:v>
                </c:pt>
                <c:pt idx="1">
                  <c:v>150</c:v>
                </c:pt>
                <c:pt idx="2">
                  <c:v>234</c:v>
                </c:pt>
                <c:pt idx="3">
                  <c:v>24</c:v>
                </c:pt>
              </c:numCache>
            </c:numRef>
          </c:val>
        </c:ser>
        <c:ser>
          <c:idx val="3"/>
          <c:order val="3"/>
          <c:tx>
            <c:v>Waterkwaliteit</c:v>
          </c:tx>
          <c:spPr>
            <a:solidFill>
              <a:schemeClr val="accent3">
                <a:lumMod val="75000"/>
                <a:alpha val="87000"/>
              </a:schemeClr>
            </a:solidFill>
            <a:ln w="25400">
              <a:noFill/>
            </a:ln>
          </c:spPr>
          <c:invertIfNegative val="0"/>
          <c:cat>
            <c:strRef>
              <c:f>'Uitgaven type stakeholder'!$C$2:$G$2</c:f>
              <c:strCache>
                <c:ptCount val="5"/>
                <c:pt idx="0">
                  <c:v>Overheid</c:v>
                </c:pt>
                <c:pt idx="1">
                  <c:v>Provincie</c:v>
                </c:pt>
                <c:pt idx="2">
                  <c:v>Gemeente</c:v>
                </c:pt>
                <c:pt idx="3">
                  <c:v>Waterschap</c:v>
                </c:pt>
                <c:pt idx="4">
                  <c:v>Privaat</c:v>
                </c:pt>
              </c:strCache>
            </c:strRef>
          </c:cat>
          <c:val>
            <c:numRef>
              <c:f>'Uitgaven type stakeholder'!$C$6:$G$6</c:f>
              <c:numCache>
                <c:formatCode>General</c:formatCode>
                <c:ptCount val="5"/>
                <c:pt idx="2">
                  <c:v>1000</c:v>
                </c:pt>
                <c:pt idx="3">
                  <c:v>1056</c:v>
                </c:pt>
                <c:pt idx="4">
                  <c:v>243.00000000000003</c:v>
                </c:pt>
              </c:numCache>
            </c:numRef>
          </c:val>
        </c:ser>
        <c:ser>
          <c:idx val="2"/>
          <c:order val="4"/>
          <c:tx>
            <c:v>Energie</c:v>
          </c:tx>
          <c:spPr>
            <a:solidFill>
              <a:srgbClr val="7030A0">
                <a:alpha val="74000"/>
              </a:srgbClr>
            </a:solidFill>
            <a:ln w="25400">
              <a:noFill/>
            </a:ln>
            <a:effectLst>
              <a:outerShdw blurRad="50800" dist="50800" dir="5400000" algn="ctr" rotWithShape="0">
                <a:srgbClr val="000000"/>
              </a:outerShdw>
            </a:effectLst>
          </c:spPr>
          <c:invertIfNegative val="0"/>
          <c:cat>
            <c:strRef>
              <c:f>'Uitgaven type stakeholder'!$C$2:$G$2</c:f>
              <c:strCache>
                <c:ptCount val="5"/>
                <c:pt idx="0">
                  <c:v>Overheid</c:v>
                </c:pt>
                <c:pt idx="1">
                  <c:v>Provincie</c:v>
                </c:pt>
                <c:pt idx="2">
                  <c:v>Gemeente</c:v>
                </c:pt>
                <c:pt idx="3">
                  <c:v>Waterschap</c:v>
                </c:pt>
                <c:pt idx="4">
                  <c:v>Privaat</c:v>
                </c:pt>
              </c:strCache>
            </c:strRef>
          </c:cat>
          <c:val>
            <c:numRef>
              <c:f>'Uitgaven type stakeholder'!$C$5:$G$5</c:f>
              <c:numCache>
                <c:formatCode>General</c:formatCode>
                <c:ptCount val="5"/>
                <c:pt idx="4">
                  <c:v>2210</c:v>
                </c:pt>
              </c:numCache>
            </c:numRef>
          </c:val>
        </c:ser>
        <c:ser>
          <c:idx val="1"/>
          <c:order val="5"/>
          <c:tx>
            <c:v>Spoor</c:v>
          </c:tx>
          <c:spPr>
            <a:solidFill>
              <a:srgbClr val="FFFF00"/>
            </a:solidFill>
            <a:ln w="25400">
              <a:noFill/>
            </a:ln>
          </c:spPr>
          <c:invertIfNegative val="0"/>
          <c:cat>
            <c:strRef>
              <c:f>'Uitgaven type stakeholder'!$C$2:$G$2</c:f>
              <c:strCache>
                <c:ptCount val="5"/>
                <c:pt idx="0">
                  <c:v>Overheid</c:v>
                </c:pt>
                <c:pt idx="1">
                  <c:v>Provincie</c:v>
                </c:pt>
                <c:pt idx="2">
                  <c:v>Gemeente</c:v>
                </c:pt>
                <c:pt idx="3">
                  <c:v>Waterschap</c:v>
                </c:pt>
                <c:pt idx="4">
                  <c:v>Privaat</c:v>
                </c:pt>
              </c:strCache>
            </c:strRef>
          </c:cat>
          <c:val>
            <c:numRef>
              <c:f>'Uitgaven type stakeholder'!$C$4:$G$4</c:f>
              <c:numCache>
                <c:formatCode>General</c:formatCode>
                <c:ptCount val="5"/>
                <c:pt idx="0">
                  <c:v>1200</c:v>
                </c:pt>
                <c:pt idx="2">
                  <c:v>100</c:v>
                </c:pt>
                <c:pt idx="4">
                  <c:v>1400</c:v>
                </c:pt>
              </c:numCache>
            </c:numRef>
          </c:val>
        </c:ser>
        <c:ser>
          <c:idx val="0"/>
          <c:order val="6"/>
          <c:tx>
            <c:v>Wegen</c:v>
          </c:tx>
          <c:spPr>
            <a:solidFill>
              <a:srgbClr val="FF0000"/>
            </a:solidFill>
          </c:spPr>
          <c:invertIfNegative val="0"/>
          <c:cat>
            <c:strRef>
              <c:f>'Uitgaven type stakeholder'!$C$2:$G$2</c:f>
              <c:strCache>
                <c:ptCount val="5"/>
                <c:pt idx="0">
                  <c:v>Overheid</c:v>
                </c:pt>
                <c:pt idx="1">
                  <c:v>Provincie</c:v>
                </c:pt>
                <c:pt idx="2">
                  <c:v>Gemeente</c:v>
                </c:pt>
                <c:pt idx="3">
                  <c:v>Waterschap</c:v>
                </c:pt>
                <c:pt idx="4">
                  <c:v>Privaat</c:v>
                </c:pt>
              </c:strCache>
            </c:strRef>
          </c:cat>
          <c:val>
            <c:numRef>
              <c:f>'Uitgaven type stakeholder'!$C$3:$G$3</c:f>
              <c:numCache>
                <c:formatCode>General</c:formatCode>
                <c:ptCount val="5"/>
                <c:pt idx="0">
                  <c:v>2700</c:v>
                </c:pt>
                <c:pt idx="1">
                  <c:v>550</c:v>
                </c:pt>
                <c:pt idx="2">
                  <c:v>3000</c:v>
                </c:pt>
                <c:pt idx="3">
                  <c:v>70</c:v>
                </c:pt>
              </c:numCache>
            </c:numRef>
          </c:val>
        </c:ser>
        <c:dLbls>
          <c:showLegendKey val="0"/>
          <c:showVal val="0"/>
          <c:showCatName val="0"/>
          <c:showSerName val="0"/>
          <c:showPercent val="0"/>
          <c:showBubbleSize val="0"/>
        </c:dLbls>
        <c:gapWidth val="0"/>
        <c:gapDepth val="0"/>
        <c:shape val="box"/>
        <c:axId val="149358464"/>
        <c:axId val="149377024"/>
        <c:axId val="149067968"/>
      </c:bar3DChart>
      <c:catAx>
        <c:axId val="149358464"/>
        <c:scaling>
          <c:orientation val="minMax"/>
        </c:scaling>
        <c:delete val="0"/>
        <c:axPos val="b"/>
        <c:majorGridlines/>
        <c:title>
          <c:tx>
            <c:rich>
              <a:bodyPr/>
              <a:lstStyle/>
              <a:p>
                <a:pPr>
                  <a:defRPr sz="1400"/>
                </a:pPr>
                <a:r>
                  <a:rPr lang="en-GB" sz="1400"/>
                  <a:t>Betalende</a:t>
                </a:r>
                <a:r>
                  <a:rPr lang="en-GB" sz="1400" baseline="0"/>
                  <a:t> partij</a:t>
                </a:r>
                <a:endParaRPr lang="en-GB" sz="1400"/>
              </a:p>
            </c:rich>
          </c:tx>
          <c:layout>
            <c:manualLayout>
              <c:xMode val="edge"/>
              <c:yMode val="edge"/>
              <c:x val="0.39933167274630399"/>
              <c:y val="0.94302644372843225"/>
            </c:manualLayout>
          </c:layout>
          <c:overlay val="0"/>
        </c:title>
        <c:majorTickMark val="none"/>
        <c:minorTickMark val="none"/>
        <c:tickLblPos val="nextTo"/>
        <c:txPr>
          <a:bodyPr/>
          <a:lstStyle/>
          <a:p>
            <a:pPr>
              <a:defRPr sz="1800"/>
            </a:pPr>
            <a:endParaRPr lang="en-US"/>
          </a:p>
        </c:txPr>
        <c:crossAx val="149377024"/>
        <c:crosses val="autoZero"/>
        <c:auto val="1"/>
        <c:lblAlgn val="ctr"/>
        <c:lblOffset val="100"/>
        <c:noMultiLvlLbl val="0"/>
      </c:catAx>
      <c:valAx>
        <c:axId val="149377024"/>
        <c:scaling>
          <c:orientation val="minMax"/>
        </c:scaling>
        <c:delete val="0"/>
        <c:axPos val="l"/>
        <c:majorGridlines/>
        <c:title>
          <c:tx>
            <c:rich>
              <a:bodyPr/>
              <a:lstStyle/>
              <a:p>
                <a:pPr>
                  <a:defRPr sz="1800"/>
                </a:pPr>
                <a:r>
                  <a:rPr lang="en-US" sz="1800"/>
                  <a:t>* miljoen euro</a:t>
                </a:r>
              </a:p>
            </c:rich>
          </c:tx>
          <c:layout>
            <c:manualLayout>
              <c:xMode val="edge"/>
              <c:yMode val="edge"/>
              <c:x val="6.6859949545141809E-2"/>
              <c:y val="0.35508450116559931"/>
            </c:manualLayout>
          </c:layout>
          <c:overlay val="0"/>
        </c:title>
        <c:numFmt formatCode="General" sourceLinked="1"/>
        <c:majorTickMark val="out"/>
        <c:minorTickMark val="none"/>
        <c:tickLblPos val="nextTo"/>
        <c:txPr>
          <a:bodyPr/>
          <a:lstStyle/>
          <a:p>
            <a:pPr>
              <a:defRPr sz="1200"/>
            </a:pPr>
            <a:endParaRPr lang="en-US"/>
          </a:p>
        </c:txPr>
        <c:crossAx val="149358464"/>
        <c:crosses val="autoZero"/>
        <c:crossBetween val="between"/>
      </c:valAx>
      <c:serAx>
        <c:axId val="149067968"/>
        <c:scaling>
          <c:orientation val="minMax"/>
        </c:scaling>
        <c:delete val="1"/>
        <c:axPos val="b"/>
        <c:majorTickMark val="none"/>
        <c:minorTickMark val="none"/>
        <c:tickLblPos val="nextTo"/>
        <c:crossAx val="149377024"/>
        <c:crosses val="autoZero"/>
      </c:serAx>
    </c:plotArea>
    <c:legend>
      <c:legendPos val="r"/>
      <c:layout/>
      <c:overlay val="0"/>
      <c:txPr>
        <a:bodyPr/>
        <a:lstStyle/>
        <a:p>
          <a:pPr>
            <a:defRPr sz="1600"/>
          </a:pPr>
          <a:endParaRPr lang="en-US"/>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5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FAEF59-AB75-6C4C-A915-88CEF3EFFA9B}" type="datetimeFigureOut">
              <a:rPr lang="nl-NL" smtClean="0"/>
              <a:t>27-3-2018</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BDE9A42-B06E-5046-B93F-C3E791EA5919}" type="slidenum">
              <a:rPr lang="nl-NL" smtClean="0"/>
              <a:t>‹#›</a:t>
            </a:fld>
            <a:endParaRPr lang="nl-NL"/>
          </a:p>
        </p:txBody>
      </p:sp>
    </p:spTree>
    <p:extLst>
      <p:ext uri="{BB962C8B-B14F-4D97-AF65-F5344CB8AC3E}">
        <p14:creationId xmlns:p14="http://schemas.microsoft.com/office/powerpoint/2010/main" val="17047386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836FB5-695A-7C4C-9D79-8730E2471F13}" type="datetimeFigureOut">
              <a:rPr lang="nl-NL" smtClean="0"/>
              <a:t>27-3-2018</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9D8128-07FA-8B4E-8FF3-7E6F54DB10C6}" type="slidenum">
              <a:rPr lang="nl-NL" smtClean="0"/>
              <a:t>‹#›</a:t>
            </a:fld>
            <a:endParaRPr lang="nl-NL"/>
          </a:p>
        </p:txBody>
      </p:sp>
    </p:spTree>
    <p:extLst>
      <p:ext uri="{BB962C8B-B14F-4D97-AF65-F5344CB8AC3E}">
        <p14:creationId xmlns:p14="http://schemas.microsoft.com/office/powerpoint/2010/main" val="1994168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Asset Management is defined in ISO 55000 as “</a:t>
            </a:r>
            <a:r>
              <a:rPr lang="en-US" i="1"/>
              <a:t>coordinated activity of an organization to realize value from assets</a:t>
            </a:r>
            <a:r>
              <a:rPr lang="en-US"/>
              <a:t>” </a:t>
            </a:r>
          </a:p>
          <a:p>
            <a:r>
              <a:rPr lang="en-US"/>
              <a:t>In de </a:t>
            </a:r>
            <a:r>
              <a:rPr lang="en-US" err="1"/>
              <a:t>oudere</a:t>
            </a:r>
            <a:r>
              <a:rPr lang="en-US"/>
              <a:t> PAS 55 : “</a:t>
            </a:r>
            <a:r>
              <a:rPr lang="en-US" i="1"/>
              <a:t>systematic and coordinated activities and practices through which an organization optimally and sustainably manages its assets and asset systems, their associated performance, risks and expenditures over their life cycles for the purpose of achieving its organizational strategic plan</a:t>
            </a:r>
            <a:r>
              <a:rPr lang="en-US"/>
              <a:t>”. </a:t>
            </a:r>
            <a:endParaRPr lang="nl-NL"/>
          </a:p>
          <a:p>
            <a:endParaRPr lang="en-US"/>
          </a:p>
          <a:p>
            <a:r>
              <a:rPr lang="en-US" err="1"/>
              <a:t>Opm</a:t>
            </a:r>
            <a:r>
              <a:rPr lang="en-US"/>
              <a:t>:</a:t>
            </a:r>
            <a:endParaRPr lang="nl-NL"/>
          </a:p>
          <a:p>
            <a:r>
              <a:rPr lang="nl-NL"/>
              <a:t>Allereerst dat het een </a:t>
            </a:r>
            <a:r>
              <a:rPr lang="nl-NL" i="1"/>
              <a:t>systematische aanpak</a:t>
            </a:r>
            <a:r>
              <a:rPr lang="nl-NL"/>
              <a:t> is met bijbehorende </a:t>
            </a:r>
            <a:r>
              <a:rPr lang="nl-NL" err="1"/>
              <a:t>gecoordineerde</a:t>
            </a:r>
            <a:r>
              <a:rPr lang="nl-NL"/>
              <a:t> acties. </a:t>
            </a:r>
          </a:p>
          <a:p>
            <a:r>
              <a:rPr lang="nl-NL"/>
              <a:t>Ten tweede heeft het als doel het </a:t>
            </a:r>
            <a:r>
              <a:rPr lang="nl-NL" i="1"/>
              <a:t>optimaal</a:t>
            </a:r>
            <a:r>
              <a:rPr lang="nl-NL"/>
              <a:t> en </a:t>
            </a:r>
            <a:r>
              <a:rPr lang="nl-NL" i="1"/>
              <a:t>duurzaam</a:t>
            </a:r>
            <a:r>
              <a:rPr lang="nl-NL"/>
              <a:t> managen van de </a:t>
            </a:r>
            <a:r>
              <a:rPr lang="nl-NL" err="1"/>
              <a:t>assets</a:t>
            </a:r>
            <a:r>
              <a:rPr lang="nl-NL"/>
              <a:t>, te interpreteren als de balans tussen prestatie, risico en kosten over de gehele levenscyclus. </a:t>
            </a:r>
          </a:p>
          <a:p>
            <a:r>
              <a:rPr lang="nl-NL"/>
              <a:t>Ten derde is het een </a:t>
            </a:r>
            <a:r>
              <a:rPr lang="nl-NL" i="1"/>
              <a:t>middel</a:t>
            </a:r>
            <a:r>
              <a:rPr lang="nl-NL"/>
              <a:t> om de strategische doestellingen van een organisatie te vervullen. </a:t>
            </a:r>
          </a:p>
          <a:p>
            <a:endParaRPr lang="nl-NL"/>
          </a:p>
          <a:p>
            <a:r>
              <a:rPr lang="nl-NL" err="1"/>
              <a:t>Assetmanagement</a:t>
            </a:r>
            <a:r>
              <a:rPr lang="nl-NL"/>
              <a:t> kan gezien worden een operationalisering van beleid.</a:t>
            </a:r>
          </a:p>
        </p:txBody>
      </p:sp>
      <p:sp>
        <p:nvSpPr>
          <p:cNvPr id="4" name="Date Placeholder 3"/>
          <p:cNvSpPr>
            <a:spLocks noGrp="1"/>
          </p:cNvSpPr>
          <p:nvPr>
            <p:ph type="dt" idx="10"/>
          </p:nvPr>
        </p:nvSpPr>
        <p:spPr/>
        <p:txBody>
          <a:bodyPr/>
          <a:lstStyle/>
          <a:p>
            <a:fld id="{D87936C7-6A70-449E-955C-4D17B497A807}" type="datetime4">
              <a:rPr lang="nl-NL" smtClean="0">
                <a:solidFill>
                  <a:prstClr val="black"/>
                </a:solidFill>
              </a:rPr>
              <a:pPr/>
              <a:t>27 maart 2018</a:t>
            </a:fld>
            <a:endParaRPr lang="nl-NL">
              <a:solidFill>
                <a:prstClr val="black"/>
              </a:solidFill>
            </a:endParaRPr>
          </a:p>
        </p:txBody>
      </p:sp>
      <p:sp>
        <p:nvSpPr>
          <p:cNvPr id="5" name="Slide Number Placeholder 4"/>
          <p:cNvSpPr>
            <a:spLocks noGrp="1"/>
          </p:cNvSpPr>
          <p:nvPr>
            <p:ph type="sldNum" sz="quarter" idx="11"/>
          </p:nvPr>
        </p:nvSpPr>
        <p:spPr/>
        <p:txBody>
          <a:bodyPr/>
          <a:lstStyle/>
          <a:p>
            <a:fld id="{FA2684D4-5C03-4A46-9CBF-D8F1FEEB2460}" type="slidenum">
              <a:rPr lang="nl-NL" smtClean="0">
                <a:solidFill>
                  <a:prstClr val="black"/>
                </a:solidFill>
              </a:rPr>
              <a:pPr/>
              <a:t>2</a:t>
            </a:fld>
            <a:endParaRPr lang="nl-NL">
              <a:solidFill>
                <a:prstClr val="black"/>
              </a:solidFill>
            </a:endParaRPr>
          </a:p>
        </p:txBody>
      </p:sp>
    </p:spTree>
    <p:extLst>
      <p:ext uri="{BB962C8B-B14F-4D97-AF65-F5344CB8AC3E}">
        <p14:creationId xmlns:p14="http://schemas.microsoft.com/office/powerpoint/2010/main" val="1721024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Asset Management is defined in ISO 55000 as “</a:t>
            </a:r>
            <a:r>
              <a:rPr lang="en-US" i="1"/>
              <a:t>coordinated activity of an organization to realize value from assets</a:t>
            </a:r>
            <a:r>
              <a:rPr lang="en-US"/>
              <a:t>” </a:t>
            </a:r>
          </a:p>
          <a:p>
            <a:r>
              <a:rPr lang="en-US"/>
              <a:t>In de </a:t>
            </a:r>
            <a:r>
              <a:rPr lang="en-US" err="1"/>
              <a:t>oudere</a:t>
            </a:r>
            <a:r>
              <a:rPr lang="en-US"/>
              <a:t> PAS 55 : “</a:t>
            </a:r>
            <a:r>
              <a:rPr lang="en-US" i="1"/>
              <a:t>systematic and coordinated activities and practices through which an organization optimally and sustainably manages its assets and asset systems, their associated performance, risks and expenditures over their life cycles for the purpose of achieving its organizational strategic plan</a:t>
            </a:r>
            <a:r>
              <a:rPr lang="en-US"/>
              <a:t>”. </a:t>
            </a:r>
            <a:endParaRPr lang="nl-NL"/>
          </a:p>
          <a:p>
            <a:endParaRPr lang="en-US"/>
          </a:p>
          <a:p>
            <a:r>
              <a:rPr lang="en-US" err="1"/>
              <a:t>Opm</a:t>
            </a:r>
            <a:r>
              <a:rPr lang="en-US"/>
              <a:t>:</a:t>
            </a:r>
            <a:endParaRPr lang="nl-NL"/>
          </a:p>
          <a:p>
            <a:r>
              <a:rPr lang="nl-NL"/>
              <a:t>Allereerst dat het een </a:t>
            </a:r>
            <a:r>
              <a:rPr lang="nl-NL" i="1"/>
              <a:t>systematische aanpak</a:t>
            </a:r>
            <a:r>
              <a:rPr lang="nl-NL"/>
              <a:t> is met bijbehorende </a:t>
            </a:r>
            <a:r>
              <a:rPr lang="nl-NL" err="1"/>
              <a:t>gecoordineerde</a:t>
            </a:r>
            <a:r>
              <a:rPr lang="nl-NL"/>
              <a:t> acties. </a:t>
            </a:r>
          </a:p>
          <a:p>
            <a:r>
              <a:rPr lang="nl-NL"/>
              <a:t>Ten tweede heeft het als doel het </a:t>
            </a:r>
            <a:r>
              <a:rPr lang="nl-NL" i="1"/>
              <a:t>optimaal</a:t>
            </a:r>
            <a:r>
              <a:rPr lang="nl-NL"/>
              <a:t> en </a:t>
            </a:r>
            <a:r>
              <a:rPr lang="nl-NL" i="1"/>
              <a:t>duurzaam</a:t>
            </a:r>
            <a:r>
              <a:rPr lang="nl-NL"/>
              <a:t> managen van de </a:t>
            </a:r>
            <a:r>
              <a:rPr lang="nl-NL" err="1"/>
              <a:t>assets</a:t>
            </a:r>
            <a:r>
              <a:rPr lang="nl-NL"/>
              <a:t>, te interpreteren als de balans tussen prestatie, risico en kosten over de gehele levenscyclus. </a:t>
            </a:r>
          </a:p>
          <a:p>
            <a:r>
              <a:rPr lang="nl-NL"/>
              <a:t>Ten derde is het een </a:t>
            </a:r>
            <a:r>
              <a:rPr lang="nl-NL" i="1"/>
              <a:t>middel</a:t>
            </a:r>
            <a:r>
              <a:rPr lang="nl-NL"/>
              <a:t> om de strategische doestellingen van een organisatie te vervullen. </a:t>
            </a:r>
          </a:p>
          <a:p>
            <a:endParaRPr lang="nl-NL"/>
          </a:p>
          <a:p>
            <a:r>
              <a:rPr lang="nl-NL" err="1"/>
              <a:t>Assetmanagement</a:t>
            </a:r>
            <a:r>
              <a:rPr lang="nl-NL"/>
              <a:t> kan gezien worden een operationalisering van beleid.</a:t>
            </a:r>
          </a:p>
        </p:txBody>
      </p:sp>
      <p:sp>
        <p:nvSpPr>
          <p:cNvPr id="4" name="Date Placeholder 3"/>
          <p:cNvSpPr>
            <a:spLocks noGrp="1"/>
          </p:cNvSpPr>
          <p:nvPr>
            <p:ph type="dt" idx="10"/>
          </p:nvPr>
        </p:nvSpPr>
        <p:spPr/>
        <p:txBody>
          <a:bodyPr/>
          <a:lstStyle/>
          <a:p>
            <a:fld id="{D87936C7-6A70-449E-955C-4D17B497A807}" type="datetime4">
              <a:rPr lang="nl-NL" smtClean="0">
                <a:solidFill>
                  <a:prstClr val="black"/>
                </a:solidFill>
              </a:rPr>
              <a:pPr/>
              <a:t>27 maart 2018</a:t>
            </a:fld>
            <a:endParaRPr lang="nl-NL">
              <a:solidFill>
                <a:prstClr val="black"/>
              </a:solidFill>
            </a:endParaRPr>
          </a:p>
        </p:txBody>
      </p:sp>
      <p:sp>
        <p:nvSpPr>
          <p:cNvPr id="5" name="Slide Number Placeholder 4"/>
          <p:cNvSpPr>
            <a:spLocks noGrp="1"/>
          </p:cNvSpPr>
          <p:nvPr>
            <p:ph type="sldNum" sz="quarter" idx="11"/>
          </p:nvPr>
        </p:nvSpPr>
        <p:spPr/>
        <p:txBody>
          <a:bodyPr/>
          <a:lstStyle/>
          <a:p>
            <a:fld id="{FA2684D4-5C03-4A46-9CBF-D8F1FEEB2460}" type="slidenum">
              <a:rPr lang="nl-NL" smtClean="0">
                <a:solidFill>
                  <a:prstClr val="black"/>
                </a:solidFill>
              </a:rPr>
              <a:pPr/>
              <a:t>6</a:t>
            </a:fld>
            <a:endParaRPr lang="nl-NL">
              <a:solidFill>
                <a:prstClr val="black"/>
              </a:solidFill>
            </a:endParaRPr>
          </a:p>
        </p:txBody>
      </p:sp>
    </p:spTree>
    <p:extLst>
      <p:ext uri="{BB962C8B-B14F-4D97-AF65-F5344CB8AC3E}">
        <p14:creationId xmlns:p14="http://schemas.microsoft.com/office/powerpoint/2010/main" val="1721024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9D8128-07FA-8B4E-8FF3-7E6F54DB10C6}" type="slidenum">
              <a:rPr lang="nl-NL" smtClean="0"/>
              <a:t>9</a:t>
            </a:fld>
            <a:endParaRPr lang="nl-NL"/>
          </a:p>
        </p:txBody>
      </p:sp>
    </p:spTree>
    <p:extLst>
      <p:ext uri="{BB962C8B-B14F-4D97-AF65-F5344CB8AC3E}">
        <p14:creationId xmlns:p14="http://schemas.microsoft.com/office/powerpoint/2010/main" val="3200421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a:t>
            </a:r>
            <a:r>
              <a:rPr lang="en-US" baseline="0" dirty="0" smtClean="0"/>
              <a:t> twee </a:t>
            </a:r>
            <a:r>
              <a:rPr lang="en-US" baseline="0" dirty="0" err="1" smtClean="0"/>
              <a:t>jaar</a:t>
            </a:r>
            <a:r>
              <a:rPr lang="en-US" baseline="0" dirty="0" smtClean="0"/>
              <a:t> </a:t>
            </a:r>
            <a:r>
              <a:rPr lang="en-US" baseline="0" dirty="0" err="1" smtClean="0"/>
              <a:t>samengevoegd</a:t>
            </a:r>
            <a:endParaRPr lang="en-US" baseline="0" dirty="0" smtClean="0"/>
          </a:p>
          <a:p>
            <a:r>
              <a:rPr lang="en-US" baseline="0" dirty="0" smtClean="0"/>
              <a:t>Branches (</a:t>
            </a:r>
            <a:r>
              <a:rPr lang="en-US" baseline="0" dirty="0" err="1" smtClean="0"/>
              <a:t>slibaangroei</a:t>
            </a:r>
            <a:r>
              <a:rPr lang="en-US" baseline="0" dirty="0" smtClean="0"/>
              <a:t>) </a:t>
            </a:r>
            <a:r>
              <a:rPr lang="en-US" baseline="0" dirty="0" err="1" smtClean="0"/>
              <a:t>hebben</a:t>
            </a:r>
            <a:r>
              <a:rPr lang="en-US" baseline="0" dirty="0" smtClean="0"/>
              <a:t> </a:t>
            </a:r>
            <a:r>
              <a:rPr lang="en-US" baseline="0" dirty="0" err="1" smtClean="0"/>
              <a:t>iedere</a:t>
            </a:r>
            <a:r>
              <a:rPr lang="en-US" baseline="0" dirty="0" smtClean="0"/>
              <a:t> twee </a:t>
            </a:r>
            <a:r>
              <a:rPr lang="en-US" baseline="0" dirty="0" err="1" smtClean="0"/>
              <a:t>jaar</a:t>
            </a:r>
            <a:r>
              <a:rPr lang="en-US" baseline="0" dirty="0" smtClean="0"/>
              <a:t> </a:t>
            </a:r>
            <a:r>
              <a:rPr lang="en-US" baseline="0" dirty="0" err="1" smtClean="0"/>
              <a:t>een</a:t>
            </a:r>
            <a:r>
              <a:rPr lang="en-US" baseline="0" dirty="0" smtClean="0"/>
              <a:t> </a:t>
            </a:r>
            <a:r>
              <a:rPr lang="en-US" baseline="0" dirty="0" err="1" smtClean="0"/>
              <a:t>nieuwe</a:t>
            </a:r>
            <a:r>
              <a:rPr lang="en-US" baseline="0" dirty="0" smtClean="0"/>
              <a:t> </a:t>
            </a:r>
            <a:r>
              <a:rPr lang="en-US" baseline="0" dirty="0" err="1" smtClean="0"/>
              <a:t>stochast</a:t>
            </a:r>
            <a:r>
              <a:rPr lang="en-US" baseline="0" dirty="0" smtClean="0"/>
              <a:t>, nodes (</a:t>
            </a:r>
            <a:r>
              <a:rPr lang="en-US" baseline="0" dirty="0" err="1" smtClean="0"/>
              <a:t>zakking</a:t>
            </a:r>
            <a:r>
              <a:rPr lang="en-US" baseline="0" dirty="0" smtClean="0"/>
              <a:t>) </a:t>
            </a:r>
            <a:r>
              <a:rPr lang="en-US" baseline="0" dirty="0" err="1" smtClean="0"/>
              <a:t>een</a:t>
            </a:r>
            <a:r>
              <a:rPr lang="en-US" baseline="0" dirty="0" smtClean="0"/>
              <a:t> </a:t>
            </a:r>
            <a:r>
              <a:rPr lang="en-US" baseline="0" dirty="0" err="1" smtClean="0"/>
              <a:t>vaste</a:t>
            </a:r>
            <a:r>
              <a:rPr lang="en-US" baseline="0" dirty="0" smtClean="0"/>
              <a:t> </a:t>
            </a:r>
            <a:r>
              <a:rPr lang="en-US" baseline="0" dirty="0" err="1" smtClean="0"/>
              <a:t>stochast</a:t>
            </a:r>
            <a:endParaRPr lang="en-US" baseline="0" dirty="0" smtClean="0"/>
          </a:p>
          <a:p>
            <a:r>
              <a:rPr lang="en-US" baseline="0" dirty="0" smtClean="0"/>
              <a:t>16*1640 + 1368 = 27608</a:t>
            </a:r>
            <a:endParaRPr lang="en-GB" dirty="0"/>
          </a:p>
        </p:txBody>
      </p:sp>
      <p:sp>
        <p:nvSpPr>
          <p:cNvPr id="4" name="Slide Number Placeholder 3"/>
          <p:cNvSpPr>
            <a:spLocks noGrp="1"/>
          </p:cNvSpPr>
          <p:nvPr>
            <p:ph type="sldNum" sz="quarter" idx="10"/>
          </p:nvPr>
        </p:nvSpPr>
        <p:spPr/>
        <p:txBody>
          <a:bodyPr/>
          <a:lstStyle/>
          <a:p>
            <a:fld id="{41B30CD2-DE1E-4C0C-91C5-491A4BA03F19}" type="slidenum">
              <a:rPr lang="en-GB" smtClean="0"/>
              <a:t>18</a:t>
            </a:fld>
            <a:endParaRPr lang="en-GB"/>
          </a:p>
        </p:txBody>
      </p:sp>
    </p:spTree>
    <p:extLst>
      <p:ext uri="{BB962C8B-B14F-4D97-AF65-F5344CB8AC3E}">
        <p14:creationId xmlns:p14="http://schemas.microsoft.com/office/powerpoint/2010/main" val="2963208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79D8128-07FA-8B4E-8FF3-7E6F54DB10C6}" type="slidenum">
              <a:rPr lang="nl-NL" smtClean="0"/>
              <a:t>20</a:t>
            </a:fld>
            <a:endParaRPr lang="nl-NL"/>
          </a:p>
        </p:txBody>
      </p:sp>
    </p:spTree>
    <p:extLst>
      <p:ext uri="{BB962C8B-B14F-4D97-AF65-F5344CB8AC3E}">
        <p14:creationId xmlns:p14="http://schemas.microsoft.com/office/powerpoint/2010/main" val="1711841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Hoe doe je het nu? </a:t>
            </a:r>
            <a:r>
              <a:rPr lang="en-US" dirty="0" smtClean="0"/>
              <a:t>&gt; hoe </a:t>
            </a:r>
            <a:r>
              <a:rPr lang="en-US" dirty="0" err="1" smtClean="0"/>
              <a:t>volwassen</a:t>
            </a:r>
            <a:r>
              <a:rPr lang="en-US" dirty="0" smtClean="0"/>
              <a:t> ben je? &gt; hoe minder </a:t>
            </a:r>
            <a:r>
              <a:rPr lang="en-US" dirty="0" err="1" smtClean="0"/>
              <a:t>volwassen</a:t>
            </a:r>
            <a:r>
              <a:rPr lang="en-US" dirty="0" smtClean="0"/>
              <a:t>, hoe </a:t>
            </a:r>
            <a:r>
              <a:rPr lang="en-US" dirty="0" err="1" smtClean="0"/>
              <a:t>meer</a:t>
            </a:r>
            <a:r>
              <a:rPr lang="en-US" dirty="0" smtClean="0"/>
              <a:t> </a:t>
            </a:r>
            <a:r>
              <a:rPr lang="en-US" dirty="0" err="1" smtClean="0"/>
              <a:t>resultaat</a:t>
            </a:r>
            <a:r>
              <a:rPr lang="en-US" baseline="0" dirty="0" smtClean="0"/>
              <a:t> </a:t>
            </a:r>
            <a:r>
              <a:rPr lang="en-US" baseline="0" dirty="0" err="1" smtClean="0"/>
              <a:t>er</a:t>
            </a:r>
            <a:r>
              <a:rPr lang="en-US" baseline="0" dirty="0" smtClean="0"/>
              <a:t> met </a:t>
            </a:r>
            <a:r>
              <a:rPr lang="en-US" baseline="0" dirty="0" err="1" smtClean="0"/>
              <a:t>relatief</a:t>
            </a:r>
            <a:r>
              <a:rPr lang="en-US" baseline="0" dirty="0" smtClean="0"/>
              <a:t> </a:t>
            </a:r>
            <a:r>
              <a:rPr lang="en-US" baseline="0" dirty="0" err="1" smtClean="0"/>
              <a:t>weinig</a:t>
            </a:r>
            <a:r>
              <a:rPr lang="en-US" baseline="0" dirty="0" smtClean="0"/>
              <a:t> </a:t>
            </a:r>
            <a:r>
              <a:rPr lang="en-US" baseline="0" dirty="0" err="1" smtClean="0"/>
              <a:t>inspanning</a:t>
            </a:r>
            <a:r>
              <a:rPr lang="en-US" baseline="0" dirty="0" smtClean="0"/>
              <a:t> </a:t>
            </a:r>
            <a:r>
              <a:rPr lang="en-US" baseline="0" dirty="0" err="1" smtClean="0"/>
              <a:t>kan</a:t>
            </a:r>
            <a:r>
              <a:rPr lang="en-US" baseline="0" dirty="0" smtClean="0"/>
              <a:t> </a:t>
            </a:r>
            <a:r>
              <a:rPr lang="en-US" baseline="0" dirty="0" err="1" smtClean="0"/>
              <a:t>worden</a:t>
            </a:r>
            <a:r>
              <a:rPr lang="en-US" baseline="0" dirty="0" smtClean="0"/>
              <a:t> </a:t>
            </a:r>
            <a:r>
              <a:rPr lang="en-US" baseline="0" dirty="0" err="1" smtClean="0"/>
              <a:t>behaald</a:t>
            </a:r>
            <a:r>
              <a:rPr lang="en-US" baseline="0" dirty="0" smtClean="0"/>
              <a:t>. </a:t>
            </a:r>
          </a:p>
          <a:p>
            <a:r>
              <a:rPr lang="en-US" u="sng" baseline="0" dirty="0" smtClean="0"/>
              <a:t>Wil je het? </a:t>
            </a:r>
            <a:r>
              <a:rPr lang="en-US" u="none" baseline="0" dirty="0" smtClean="0"/>
              <a:t>Is </a:t>
            </a:r>
            <a:r>
              <a:rPr lang="en-US" u="none" baseline="0" dirty="0" err="1" smtClean="0"/>
              <a:t>er</a:t>
            </a:r>
            <a:r>
              <a:rPr lang="en-US" u="none" baseline="0" dirty="0" smtClean="0"/>
              <a:t> </a:t>
            </a:r>
            <a:r>
              <a:rPr lang="en-US" u="none" baseline="0" dirty="0" err="1" smtClean="0"/>
              <a:t>politieke</a:t>
            </a:r>
            <a:r>
              <a:rPr lang="en-US" u="none" baseline="0" dirty="0" smtClean="0"/>
              <a:t> </a:t>
            </a:r>
            <a:r>
              <a:rPr lang="en-US" u="none" baseline="0" dirty="0" err="1" smtClean="0"/>
              <a:t>wil</a:t>
            </a:r>
            <a:r>
              <a:rPr lang="en-US" u="none" baseline="0" dirty="0" smtClean="0"/>
              <a:t>/ </a:t>
            </a:r>
            <a:r>
              <a:rPr lang="en-US" u="none" baseline="0" dirty="0" err="1" smtClean="0"/>
              <a:t>sturing</a:t>
            </a:r>
            <a:r>
              <a:rPr lang="en-US" u="none" baseline="0" dirty="0" smtClean="0"/>
              <a:t>? </a:t>
            </a:r>
            <a:r>
              <a:rPr lang="en-US" u="none" baseline="0" dirty="0" err="1" smtClean="0"/>
              <a:t>Werkt</a:t>
            </a:r>
            <a:r>
              <a:rPr lang="en-US" u="none" baseline="0" dirty="0" smtClean="0"/>
              <a:t> </a:t>
            </a:r>
            <a:r>
              <a:rPr lang="en-US" u="none" baseline="0" dirty="0" err="1" smtClean="0"/>
              <a:t>dit</a:t>
            </a:r>
            <a:r>
              <a:rPr lang="en-US" u="none" baseline="0" dirty="0" smtClean="0"/>
              <a:t> door tot op de </a:t>
            </a:r>
            <a:r>
              <a:rPr lang="en-US" u="none" baseline="0" dirty="0" err="1" smtClean="0"/>
              <a:t>werkvloer</a:t>
            </a:r>
            <a:r>
              <a:rPr lang="en-US" u="none" baseline="0" dirty="0" smtClean="0"/>
              <a:t> of </a:t>
            </a:r>
            <a:r>
              <a:rPr lang="en-US" u="none" baseline="0" dirty="0" err="1" smtClean="0"/>
              <a:t>wordt</a:t>
            </a:r>
            <a:r>
              <a:rPr lang="en-US" u="none" baseline="0" dirty="0" smtClean="0"/>
              <a:t> je </a:t>
            </a:r>
            <a:r>
              <a:rPr lang="en-US" u="none" baseline="0" dirty="0" err="1" smtClean="0"/>
              <a:t>daar</a:t>
            </a:r>
            <a:r>
              <a:rPr lang="en-US" u="none" baseline="0" dirty="0" smtClean="0"/>
              <a:t> op heel </a:t>
            </a:r>
            <a:r>
              <a:rPr lang="en-US" u="none" baseline="0" dirty="0" err="1" smtClean="0"/>
              <a:t>andere</a:t>
            </a:r>
            <a:r>
              <a:rPr lang="en-US" u="none" baseline="0" dirty="0" smtClean="0"/>
              <a:t> </a:t>
            </a:r>
            <a:r>
              <a:rPr lang="en-US" u="none" baseline="0" dirty="0" err="1" smtClean="0"/>
              <a:t>dingen</a:t>
            </a:r>
            <a:r>
              <a:rPr lang="en-US" u="none" baseline="0" dirty="0" smtClean="0"/>
              <a:t> </a:t>
            </a:r>
            <a:r>
              <a:rPr lang="en-US" u="none" baseline="0" dirty="0" err="1" smtClean="0"/>
              <a:t>afgerekend</a:t>
            </a:r>
            <a:r>
              <a:rPr lang="en-US" u="none" baseline="0" dirty="0" smtClean="0"/>
              <a:t>?</a:t>
            </a:r>
          </a:p>
          <a:p>
            <a:r>
              <a:rPr lang="en-US" u="sng" baseline="0" dirty="0" smtClean="0"/>
              <a:t>Kun je het? </a:t>
            </a:r>
            <a:r>
              <a:rPr lang="en-US" u="none" baseline="0" dirty="0" err="1" smtClean="0"/>
              <a:t>Heb</a:t>
            </a:r>
            <a:r>
              <a:rPr lang="en-US" u="none" baseline="0" dirty="0" smtClean="0"/>
              <a:t> je </a:t>
            </a:r>
            <a:r>
              <a:rPr lang="en-US" u="none" baseline="0" dirty="0" err="1" smtClean="0"/>
              <a:t>voldoende</a:t>
            </a:r>
            <a:r>
              <a:rPr lang="en-US" u="none" baseline="0" dirty="0" smtClean="0"/>
              <a:t> </a:t>
            </a:r>
            <a:r>
              <a:rPr lang="en-US" u="none" baseline="0" dirty="0" err="1" smtClean="0"/>
              <a:t>capaciteit</a:t>
            </a:r>
            <a:r>
              <a:rPr lang="en-US" u="none" baseline="0" dirty="0" smtClean="0"/>
              <a:t> </a:t>
            </a:r>
            <a:r>
              <a:rPr lang="en-US" u="none" baseline="0" dirty="0" err="1" smtClean="0"/>
              <a:t>en</a:t>
            </a:r>
            <a:r>
              <a:rPr lang="en-US" u="none" baseline="0" dirty="0" smtClean="0"/>
              <a:t> </a:t>
            </a:r>
            <a:r>
              <a:rPr lang="en-US" u="none" baseline="0" dirty="0" err="1" smtClean="0"/>
              <a:t>kennis</a:t>
            </a:r>
            <a:r>
              <a:rPr lang="en-US" u="none" baseline="0" dirty="0" smtClean="0"/>
              <a:t> om </a:t>
            </a:r>
            <a:r>
              <a:rPr lang="en-US" u="none" baseline="0" dirty="0" err="1" smtClean="0"/>
              <a:t>verandering</a:t>
            </a:r>
            <a:r>
              <a:rPr lang="en-US" u="none" baseline="0" dirty="0" smtClean="0"/>
              <a:t> door te </a:t>
            </a:r>
            <a:r>
              <a:rPr lang="en-US" u="none" baseline="0" dirty="0" err="1" smtClean="0"/>
              <a:t>voeren</a:t>
            </a:r>
            <a:r>
              <a:rPr lang="en-US" u="none" baseline="0" dirty="0" smtClean="0"/>
              <a:t>? </a:t>
            </a:r>
            <a:r>
              <a:rPr lang="en-US" u="none" baseline="0" dirty="0" err="1" smtClean="0"/>
              <a:t>Heb</a:t>
            </a:r>
            <a:r>
              <a:rPr lang="en-US" u="none" baseline="0" dirty="0" smtClean="0"/>
              <a:t> je de </a:t>
            </a:r>
            <a:r>
              <a:rPr lang="en-US" u="none" baseline="0" dirty="0" err="1" smtClean="0"/>
              <a:t>bedrijfscultuur</a:t>
            </a:r>
            <a:r>
              <a:rPr lang="en-US" u="none" baseline="0" dirty="0" smtClean="0"/>
              <a:t> </a:t>
            </a:r>
            <a:r>
              <a:rPr lang="en-US" u="none" baseline="0" dirty="0" err="1" smtClean="0"/>
              <a:t>mee</a:t>
            </a:r>
            <a:r>
              <a:rPr lang="en-US" u="none" baseline="0" dirty="0" smtClean="0"/>
              <a:t>? </a:t>
            </a:r>
            <a:endParaRPr lang="en-GB" u="sng" dirty="0"/>
          </a:p>
        </p:txBody>
      </p:sp>
      <p:sp>
        <p:nvSpPr>
          <p:cNvPr id="4" name="Slide Number Placeholder 3"/>
          <p:cNvSpPr>
            <a:spLocks noGrp="1"/>
          </p:cNvSpPr>
          <p:nvPr>
            <p:ph type="sldNum" sz="quarter" idx="10"/>
          </p:nvPr>
        </p:nvSpPr>
        <p:spPr/>
        <p:txBody>
          <a:bodyPr/>
          <a:lstStyle/>
          <a:p>
            <a:fld id="{762945A2-9838-4DC3-BE2C-0AED754BC263}" type="slidenum">
              <a:rPr lang="en-GB" smtClean="0"/>
              <a:t>37</a:t>
            </a:fld>
            <a:endParaRPr lang="en-GB"/>
          </a:p>
        </p:txBody>
      </p:sp>
    </p:spTree>
    <p:extLst>
      <p:ext uri="{BB962C8B-B14F-4D97-AF65-F5344CB8AC3E}">
        <p14:creationId xmlns:p14="http://schemas.microsoft.com/office/powerpoint/2010/main" val="291983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Asset Management is defined in ISO 55000 as “</a:t>
            </a:r>
            <a:r>
              <a:rPr lang="en-US" i="1"/>
              <a:t>coordinated activity of an organization to realize value from assets</a:t>
            </a:r>
            <a:r>
              <a:rPr lang="en-US"/>
              <a:t>” </a:t>
            </a:r>
          </a:p>
          <a:p>
            <a:r>
              <a:rPr lang="en-US"/>
              <a:t>In de </a:t>
            </a:r>
            <a:r>
              <a:rPr lang="en-US" err="1"/>
              <a:t>oudere</a:t>
            </a:r>
            <a:r>
              <a:rPr lang="en-US"/>
              <a:t> PAS 55 : “</a:t>
            </a:r>
            <a:r>
              <a:rPr lang="en-US" i="1"/>
              <a:t>systematic and coordinated activities and practices through which an organization optimally and sustainably manages its assets and asset systems, their associated performance, risks and expenditures over their life cycles for the purpose of achieving its organizational strategic plan</a:t>
            </a:r>
            <a:r>
              <a:rPr lang="en-US"/>
              <a:t>”. </a:t>
            </a:r>
            <a:endParaRPr lang="nl-NL"/>
          </a:p>
          <a:p>
            <a:endParaRPr lang="en-US"/>
          </a:p>
          <a:p>
            <a:r>
              <a:rPr lang="en-US" err="1"/>
              <a:t>Opm</a:t>
            </a:r>
            <a:r>
              <a:rPr lang="en-US"/>
              <a:t>:</a:t>
            </a:r>
            <a:endParaRPr lang="nl-NL"/>
          </a:p>
          <a:p>
            <a:r>
              <a:rPr lang="nl-NL"/>
              <a:t>Allereerst dat het een </a:t>
            </a:r>
            <a:r>
              <a:rPr lang="nl-NL" i="1"/>
              <a:t>systematische aanpak</a:t>
            </a:r>
            <a:r>
              <a:rPr lang="nl-NL"/>
              <a:t> is met bijbehorende </a:t>
            </a:r>
            <a:r>
              <a:rPr lang="nl-NL" err="1"/>
              <a:t>gecoordineerde</a:t>
            </a:r>
            <a:r>
              <a:rPr lang="nl-NL"/>
              <a:t> acties. </a:t>
            </a:r>
          </a:p>
          <a:p>
            <a:r>
              <a:rPr lang="nl-NL"/>
              <a:t>Ten tweede heeft het als doel het </a:t>
            </a:r>
            <a:r>
              <a:rPr lang="nl-NL" i="1"/>
              <a:t>optimaal</a:t>
            </a:r>
            <a:r>
              <a:rPr lang="nl-NL"/>
              <a:t> en </a:t>
            </a:r>
            <a:r>
              <a:rPr lang="nl-NL" i="1"/>
              <a:t>duurzaam</a:t>
            </a:r>
            <a:r>
              <a:rPr lang="nl-NL"/>
              <a:t> managen van de </a:t>
            </a:r>
            <a:r>
              <a:rPr lang="nl-NL" err="1"/>
              <a:t>assets</a:t>
            </a:r>
            <a:r>
              <a:rPr lang="nl-NL"/>
              <a:t>, te interpreteren als de balans tussen prestatie, risico en kosten over de gehele levenscyclus. </a:t>
            </a:r>
          </a:p>
          <a:p>
            <a:r>
              <a:rPr lang="nl-NL"/>
              <a:t>Ten derde is het een </a:t>
            </a:r>
            <a:r>
              <a:rPr lang="nl-NL" i="1"/>
              <a:t>middel</a:t>
            </a:r>
            <a:r>
              <a:rPr lang="nl-NL"/>
              <a:t> om de strategische doestellingen van een organisatie te vervullen. </a:t>
            </a:r>
          </a:p>
          <a:p>
            <a:endParaRPr lang="nl-NL"/>
          </a:p>
          <a:p>
            <a:r>
              <a:rPr lang="nl-NL" err="1"/>
              <a:t>Assetmanagement</a:t>
            </a:r>
            <a:r>
              <a:rPr lang="nl-NL"/>
              <a:t> kan gezien worden een operationalisering van beleid.</a:t>
            </a:r>
          </a:p>
        </p:txBody>
      </p:sp>
      <p:sp>
        <p:nvSpPr>
          <p:cNvPr id="4" name="Date Placeholder 3"/>
          <p:cNvSpPr>
            <a:spLocks noGrp="1"/>
          </p:cNvSpPr>
          <p:nvPr>
            <p:ph type="dt" idx="10"/>
          </p:nvPr>
        </p:nvSpPr>
        <p:spPr/>
        <p:txBody>
          <a:bodyPr/>
          <a:lstStyle/>
          <a:p>
            <a:fld id="{D87936C7-6A70-449E-955C-4D17B497A807}" type="datetime4">
              <a:rPr lang="nl-NL" smtClean="0">
                <a:solidFill>
                  <a:prstClr val="black"/>
                </a:solidFill>
              </a:rPr>
              <a:pPr/>
              <a:t>27 maart 2018</a:t>
            </a:fld>
            <a:endParaRPr lang="nl-NL">
              <a:solidFill>
                <a:prstClr val="black"/>
              </a:solidFill>
            </a:endParaRPr>
          </a:p>
        </p:txBody>
      </p:sp>
      <p:sp>
        <p:nvSpPr>
          <p:cNvPr id="5" name="Slide Number Placeholder 4"/>
          <p:cNvSpPr>
            <a:spLocks noGrp="1"/>
          </p:cNvSpPr>
          <p:nvPr>
            <p:ph type="sldNum" sz="quarter" idx="11"/>
          </p:nvPr>
        </p:nvSpPr>
        <p:spPr/>
        <p:txBody>
          <a:bodyPr/>
          <a:lstStyle/>
          <a:p>
            <a:fld id="{FA2684D4-5C03-4A46-9CBF-D8F1FEEB2460}" type="slidenum">
              <a:rPr lang="nl-NL" smtClean="0">
                <a:solidFill>
                  <a:prstClr val="black"/>
                </a:solidFill>
              </a:rPr>
              <a:pPr/>
              <a:t>39</a:t>
            </a:fld>
            <a:endParaRPr lang="nl-NL">
              <a:solidFill>
                <a:prstClr val="black"/>
              </a:solidFill>
            </a:endParaRPr>
          </a:p>
        </p:txBody>
      </p:sp>
    </p:spTree>
    <p:extLst>
      <p:ext uri="{BB962C8B-B14F-4D97-AF65-F5344CB8AC3E}">
        <p14:creationId xmlns:p14="http://schemas.microsoft.com/office/powerpoint/2010/main" val="17210244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bg>
      <p:bgPr>
        <a:solidFill>
          <a:schemeClr val="bg1"/>
        </a:solidFill>
        <a:effectLst/>
      </p:bgPr>
    </p:bg>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557713"/>
          </a:xfrm>
          <a:prstGeom prst="rect">
            <a:avLst/>
          </a:prstGeom>
        </p:spPr>
      </p:pic>
      <p:sp>
        <p:nvSpPr>
          <p:cNvPr id="3" name="Subtitle 2"/>
          <p:cNvSpPr>
            <a:spLocks noGrp="1"/>
          </p:cNvSpPr>
          <p:nvPr>
            <p:ph type="subTitle" idx="1"/>
          </p:nvPr>
        </p:nvSpPr>
        <p:spPr>
          <a:xfrm>
            <a:off x="1143000" y="4711951"/>
            <a:ext cx="6858000" cy="705001"/>
          </a:xfrm>
        </p:spPr>
        <p:txBody>
          <a:bodyPr anchor="ctr"/>
          <a:lstStyle>
            <a:lvl1pPr marL="0" indent="0" algn="ctr">
              <a:lnSpc>
                <a:spcPct val="120000"/>
              </a:lnSpc>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17" name="Text Placeholder 2"/>
          <p:cNvSpPr>
            <a:spLocks noGrp="1"/>
          </p:cNvSpPr>
          <p:nvPr>
            <p:ph type="body" idx="10" hasCustomPrompt="1"/>
          </p:nvPr>
        </p:nvSpPr>
        <p:spPr>
          <a:xfrm>
            <a:off x="1143000" y="5450127"/>
            <a:ext cx="6858000" cy="520774"/>
          </a:xfrm>
        </p:spPr>
        <p:txBody>
          <a:bodyPr anchor="ctr">
            <a:noAutofit/>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smtClean="0"/>
              <a:t>Subtitel</a:t>
            </a:r>
          </a:p>
        </p:txBody>
      </p:sp>
      <p:pic>
        <p:nvPicPr>
          <p:cNvPr id="9" name="Afbeelding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17396" y="149108"/>
            <a:ext cx="3131112" cy="731232"/>
          </a:xfrm>
          <a:prstGeom prst="rect">
            <a:avLst/>
          </a:prstGeom>
        </p:spPr>
      </p:pic>
      <p:sp>
        <p:nvSpPr>
          <p:cNvPr id="10" name="Tekstvak 9"/>
          <p:cNvSpPr txBox="1"/>
          <p:nvPr userDrawn="1"/>
        </p:nvSpPr>
        <p:spPr>
          <a:xfrm>
            <a:off x="4506686" y="792334"/>
            <a:ext cx="4110826" cy="523220"/>
          </a:xfrm>
          <a:prstGeom prst="rect">
            <a:avLst/>
          </a:prstGeom>
          <a:noFill/>
        </p:spPr>
        <p:txBody>
          <a:bodyPr wrap="square" rtlCol="0">
            <a:spAutoFit/>
          </a:bodyPr>
          <a:lstStyle/>
          <a:p>
            <a:pPr algn="r"/>
            <a:r>
              <a:rPr lang="nl-NL" sz="1400" b="0" smtClean="0">
                <a:solidFill>
                  <a:srgbClr val="002060"/>
                </a:solidFill>
              </a:rPr>
              <a:t>Risk </a:t>
            </a:r>
            <a:r>
              <a:rPr lang="nl-NL" sz="1400" b="0" err="1" smtClean="0">
                <a:solidFill>
                  <a:srgbClr val="002060"/>
                </a:solidFill>
              </a:rPr>
              <a:t>and</a:t>
            </a:r>
            <a:r>
              <a:rPr lang="nl-NL" sz="1400" b="0" smtClean="0">
                <a:solidFill>
                  <a:srgbClr val="002060"/>
                </a:solidFill>
              </a:rPr>
              <a:t> Opportunity </a:t>
            </a:r>
            <a:r>
              <a:rPr lang="nl-NL" sz="1400" b="0" err="1" smtClean="0">
                <a:solidFill>
                  <a:srgbClr val="002060"/>
                </a:solidFill>
              </a:rPr>
              <a:t>Based</a:t>
            </a:r>
            <a:r>
              <a:rPr lang="nl-NL" sz="1400" b="0" smtClean="0">
                <a:solidFill>
                  <a:srgbClr val="002060"/>
                </a:solidFill>
              </a:rPr>
              <a:t> </a:t>
            </a:r>
          </a:p>
          <a:p>
            <a:pPr algn="r"/>
            <a:r>
              <a:rPr lang="nl-NL" sz="1400" b="0" smtClean="0">
                <a:solidFill>
                  <a:srgbClr val="002060"/>
                </a:solidFill>
              </a:rPr>
              <a:t>Asset</a:t>
            </a:r>
            <a:r>
              <a:rPr lang="nl-NL" sz="1400" b="0" baseline="0" smtClean="0">
                <a:solidFill>
                  <a:srgbClr val="002060"/>
                </a:solidFill>
              </a:rPr>
              <a:t> </a:t>
            </a:r>
            <a:r>
              <a:rPr lang="nl-NL" sz="1400" b="0" smtClean="0">
                <a:solidFill>
                  <a:srgbClr val="002060"/>
                </a:solidFill>
              </a:rPr>
              <a:t>Management</a:t>
            </a:r>
            <a:r>
              <a:rPr lang="nl-NL" sz="1400" b="0" baseline="0" smtClean="0">
                <a:solidFill>
                  <a:srgbClr val="002060"/>
                </a:solidFill>
              </a:rPr>
              <a:t> </a:t>
            </a:r>
            <a:r>
              <a:rPr lang="nl-NL" sz="1400" b="0" baseline="0" err="1" smtClean="0">
                <a:solidFill>
                  <a:srgbClr val="002060"/>
                </a:solidFill>
              </a:rPr>
              <a:t>for</a:t>
            </a:r>
            <a:r>
              <a:rPr lang="nl-NL" sz="1400" b="0" baseline="0" smtClean="0">
                <a:solidFill>
                  <a:srgbClr val="002060"/>
                </a:solidFill>
              </a:rPr>
              <a:t> Critical </a:t>
            </a:r>
            <a:r>
              <a:rPr lang="nl-NL" sz="1400" b="0" baseline="0" err="1" smtClean="0">
                <a:solidFill>
                  <a:srgbClr val="002060"/>
                </a:solidFill>
              </a:rPr>
              <a:t>Infrastructures</a:t>
            </a:r>
            <a:r>
              <a:rPr lang="nl-NL" sz="1400" b="0" baseline="0" smtClean="0">
                <a:solidFill>
                  <a:srgbClr val="002060"/>
                </a:solidFill>
              </a:rPr>
              <a:t>          </a:t>
            </a:r>
            <a:endParaRPr lang="nl-NL" sz="1400" b="0">
              <a:solidFill>
                <a:srgbClr val="002060"/>
              </a:solidFill>
            </a:endParaRPr>
          </a:p>
        </p:txBody>
      </p:sp>
    </p:spTree>
    <p:extLst>
      <p:ext uri="{BB962C8B-B14F-4D97-AF65-F5344CB8AC3E}">
        <p14:creationId xmlns:p14="http://schemas.microsoft.com/office/powerpoint/2010/main" val="120877135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7_Titel en objec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normAutofit/>
          </a:bodyPr>
          <a:lstStyle>
            <a:lvl1pPr marL="228600" indent="-228600">
              <a:buFont typeface="Wingdings" charset="2"/>
              <a:buChar char="§"/>
              <a:tabLst/>
              <a:defRPr sz="2000"/>
            </a:lvl1pPr>
            <a:lvl2pPr marL="533400" indent="-261938">
              <a:buSzPct val="100000"/>
              <a:buFont typeface="Arial" charset="0"/>
              <a:buChar char="•"/>
              <a:tabLst/>
              <a:defRPr sz="1700"/>
            </a:lvl2pPr>
            <a:lvl3pPr marL="889000" indent="-355600">
              <a:buFont typeface="LucidaGrande" charset="0"/>
              <a:buChar char="-"/>
              <a:tabLst/>
              <a:defRPr sz="1700"/>
            </a:lvl3pPr>
            <a:lvl4pPr>
              <a:defRPr sz="2000"/>
            </a:lvl4pPr>
            <a:lvl5pPr>
              <a:defRPr sz="2000"/>
            </a:lvl5pPr>
          </a:lstStyle>
          <a:p>
            <a:pPr lvl="0"/>
            <a:r>
              <a:rPr lang="nl-NL" dirty="0"/>
              <a:t>Eerste niveau</a:t>
            </a:r>
          </a:p>
          <a:p>
            <a:pPr lvl="1"/>
            <a:r>
              <a:rPr lang="nl-NL" dirty="0"/>
              <a:t>Tweede niveau</a:t>
            </a:r>
          </a:p>
          <a:p>
            <a:pPr lvl="2"/>
            <a:r>
              <a:rPr lang="nl-NL" dirty="0"/>
              <a:t>Derde niveau</a:t>
            </a:r>
          </a:p>
        </p:txBody>
      </p:sp>
      <p:sp>
        <p:nvSpPr>
          <p:cNvPr id="10" name="Title 1"/>
          <p:cNvSpPr>
            <a:spLocks noGrp="1"/>
          </p:cNvSpPr>
          <p:nvPr>
            <p:ph type="title"/>
          </p:nvPr>
        </p:nvSpPr>
        <p:spPr>
          <a:xfrm>
            <a:off x="628650" y="365128"/>
            <a:ext cx="6206103" cy="972000"/>
          </a:xfrm>
        </p:spPr>
        <p:txBody>
          <a:bodyPr>
            <a:normAutofit/>
          </a:bodyPr>
          <a:lstStyle>
            <a:lvl1pPr>
              <a:defRPr sz="3200">
                <a:solidFill>
                  <a:schemeClr val="bg1"/>
                </a:solidFill>
              </a:defRPr>
            </a:lvl1pPr>
          </a:lstStyle>
          <a:p>
            <a:r>
              <a:rPr lang="nl-NL" dirty="0"/>
              <a:t>Titelstijl van model bewerken</a:t>
            </a:r>
            <a:endParaRPr lang="en-US" dirty="0"/>
          </a:p>
        </p:txBody>
      </p:sp>
      <p:sp>
        <p:nvSpPr>
          <p:cNvPr id="4" name="Text Placeholder 2"/>
          <p:cNvSpPr>
            <a:spLocks noGrp="1"/>
          </p:cNvSpPr>
          <p:nvPr>
            <p:ph type="body" idx="11" hasCustomPrompt="1"/>
          </p:nvPr>
        </p:nvSpPr>
        <p:spPr>
          <a:xfrm>
            <a:off x="254834" y="6462784"/>
            <a:ext cx="5847707" cy="282790"/>
          </a:xfrm>
        </p:spPr>
        <p:txBody>
          <a:bodyPr anchor="t">
            <a:normAutofit/>
          </a:bodyPr>
          <a:lstStyle>
            <a:lvl1pPr marL="0" indent="0" algn="l">
              <a:lnSpc>
                <a:spcPct val="100000"/>
              </a:lnSpc>
              <a:spcBef>
                <a:spcPts val="0"/>
              </a:spcBef>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Subtitel</a:t>
            </a:r>
          </a:p>
        </p:txBody>
      </p:sp>
    </p:spTree>
    <p:extLst>
      <p:ext uri="{BB962C8B-B14F-4D97-AF65-F5344CB8AC3E}">
        <p14:creationId xmlns:p14="http://schemas.microsoft.com/office/powerpoint/2010/main" val="243540827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Titel en objec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normAutofit/>
          </a:bodyPr>
          <a:lstStyle>
            <a:lvl1pPr marL="228600" indent="-228600">
              <a:buFont typeface="Wingdings" charset="2"/>
              <a:buChar char="§"/>
              <a:tabLst/>
              <a:defRPr sz="2000"/>
            </a:lvl1pPr>
            <a:lvl2pPr marL="533400" indent="-261938">
              <a:buSzPct val="100000"/>
              <a:buFont typeface="Arial" charset="0"/>
              <a:buChar char="•"/>
              <a:tabLst/>
              <a:defRPr sz="2000"/>
            </a:lvl2pPr>
            <a:lvl3pPr marL="889000" indent="-355600">
              <a:buFont typeface="LucidaGrande" charset="0"/>
              <a:buChar char="-"/>
              <a:tabLst/>
              <a:defRPr sz="2000"/>
            </a:lvl3pPr>
            <a:lvl4pPr>
              <a:defRPr sz="2000"/>
            </a:lvl4pPr>
            <a:lvl5pPr>
              <a:defRPr sz="2000"/>
            </a:lvl5pPr>
          </a:lstStyle>
          <a:p>
            <a:pPr lvl="0"/>
            <a:r>
              <a:rPr lang="nl-NL" dirty="0"/>
              <a:t>Eerste niveau</a:t>
            </a:r>
          </a:p>
          <a:p>
            <a:pPr lvl="1"/>
            <a:r>
              <a:rPr lang="nl-NL" dirty="0"/>
              <a:t>Tweede niveau</a:t>
            </a:r>
          </a:p>
          <a:p>
            <a:pPr lvl="2"/>
            <a:r>
              <a:rPr lang="nl-NL" dirty="0"/>
              <a:t>Derde niveau</a:t>
            </a:r>
          </a:p>
        </p:txBody>
      </p:sp>
      <p:sp>
        <p:nvSpPr>
          <p:cNvPr id="10" name="Title 1"/>
          <p:cNvSpPr>
            <a:spLocks noGrp="1"/>
          </p:cNvSpPr>
          <p:nvPr>
            <p:ph type="title"/>
          </p:nvPr>
        </p:nvSpPr>
        <p:spPr>
          <a:xfrm>
            <a:off x="628650" y="365128"/>
            <a:ext cx="6206103" cy="972000"/>
          </a:xfrm>
        </p:spPr>
        <p:txBody>
          <a:bodyPr>
            <a:normAutofit/>
          </a:bodyPr>
          <a:lstStyle>
            <a:lvl1pPr>
              <a:defRPr sz="3200">
                <a:solidFill>
                  <a:schemeClr val="bg1"/>
                </a:solidFill>
              </a:defRPr>
            </a:lvl1pPr>
          </a:lstStyle>
          <a:p>
            <a:r>
              <a:rPr lang="nl-NL" dirty="0"/>
              <a:t>Titelstijl van model bewerken</a:t>
            </a:r>
            <a:endParaRPr lang="en-US" dirty="0"/>
          </a:p>
        </p:txBody>
      </p:sp>
      <p:sp>
        <p:nvSpPr>
          <p:cNvPr id="4" name="Text Placeholder 2"/>
          <p:cNvSpPr>
            <a:spLocks noGrp="1"/>
          </p:cNvSpPr>
          <p:nvPr>
            <p:ph type="body" idx="11" hasCustomPrompt="1"/>
          </p:nvPr>
        </p:nvSpPr>
        <p:spPr>
          <a:xfrm>
            <a:off x="254834" y="6462784"/>
            <a:ext cx="5847707" cy="282790"/>
          </a:xfrm>
        </p:spPr>
        <p:txBody>
          <a:bodyPr anchor="t">
            <a:normAutofit/>
          </a:bodyPr>
          <a:lstStyle>
            <a:lvl1pPr marL="0" indent="0" algn="l">
              <a:lnSpc>
                <a:spcPct val="100000"/>
              </a:lnSpc>
              <a:spcBef>
                <a:spcPts val="0"/>
              </a:spcBef>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Subtitel</a:t>
            </a:r>
          </a:p>
        </p:txBody>
      </p:sp>
      <p:sp>
        <p:nvSpPr>
          <p:cNvPr id="5" name="Tekstvak 4">
            <a:hlinkClick r:id="rId2" action="ppaction://hlinksldjump"/>
          </p:cNvPr>
          <p:cNvSpPr txBox="1"/>
          <p:nvPr userDrawn="1"/>
        </p:nvSpPr>
        <p:spPr>
          <a:xfrm>
            <a:off x="6498772" y="6505688"/>
            <a:ext cx="825867" cy="215444"/>
          </a:xfrm>
          <a:prstGeom prst="rect">
            <a:avLst/>
          </a:prstGeom>
          <a:solidFill>
            <a:srgbClr val="5A9BD7"/>
          </a:solidFill>
          <a:ln>
            <a:noFill/>
          </a:ln>
        </p:spPr>
        <p:txBody>
          <a:bodyPr wrap="none" rtlCol="0" anchor="ctr">
            <a:spAutoFit/>
          </a:bodyPr>
          <a:lstStyle/>
          <a:p>
            <a:pPr algn="ctr"/>
            <a:r>
              <a:rPr lang="nl-NL" sz="800" dirty="0">
                <a:solidFill>
                  <a:schemeClr val="bg1"/>
                </a:solidFill>
              </a:rPr>
              <a:t>inhoudsopgave</a:t>
            </a:r>
          </a:p>
        </p:txBody>
      </p:sp>
    </p:spTree>
    <p:extLst>
      <p:ext uri="{BB962C8B-B14F-4D97-AF65-F5344CB8AC3E}">
        <p14:creationId xmlns:p14="http://schemas.microsoft.com/office/powerpoint/2010/main" val="131888121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4557713"/>
          </a:xfrm>
          <a:prstGeom prst="rect">
            <a:avLst/>
          </a:prstGeom>
        </p:spPr>
      </p:pic>
      <p:sp>
        <p:nvSpPr>
          <p:cNvPr id="3" name="Subtitle 2"/>
          <p:cNvSpPr>
            <a:spLocks noGrp="1"/>
          </p:cNvSpPr>
          <p:nvPr>
            <p:ph type="subTitle" idx="1"/>
          </p:nvPr>
        </p:nvSpPr>
        <p:spPr>
          <a:xfrm>
            <a:off x="2557219" y="4711951"/>
            <a:ext cx="5986219" cy="705001"/>
          </a:xfrm>
        </p:spPr>
        <p:txBody>
          <a:bodyPr anchor="ctr">
            <a:noAutofit/>
          </a:bodyPr>
          <a:lstStyle>
            <a:lvl1pPr marL="0" indent="0" algn="r">
              <a:lnSpc>
                <a:spcPct val="120000"/>
              </a:lnSpc>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pic>
        <p:nvPicPr>
          <p:cNvPr id="8" name="Afbeelding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17396" y="149108"/>
            <a:ext cx="3131112" cy="731232"/>
          </a:xfrm>
          <a:prstGeom prst="rect">
            <a:avLst/>
          </a:prstGeom>
        </p:spPr>
      </p:pic>
      <p:sp>
        <p:nvSpPr>
          <p:cNvPr id="17" name="Text Placeholder 2"/>
          <p:cNvSpPr>
            <a:spLocks noGrp="1"/>
          </p:cNvSpPr>
          <p:nvPr>
            <p:ph type="body" idx="10" hasCustomPrompt="1"/>
          </p:nvPr>
        </p:nvSpPr>
        <p:spPr>
          <a:xfrm>
            <a:off x="2557219" y="5450127"/>
            <a:ext cx="5986219" cy="520774"/>
          </a:xfrm>
        </p:spPr>
        <p:txBody>
          <a:bodyPr anchor="ctr">
            <a:normAutofit/>
          </a:bodyPr>
          <a:lstStyle>
            <a:lvl1pPr marL="0" indent="0" algn="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smtClean="0"/>
              <a:t>Subtitel</a:t>
            </a:r>
          </a:p>
        </p:txBody>
      </p:sp>
      <p:sp>
        <p:nvSpPr>
          <p:cNvPr id="20" name="Tekstvak 19"/>
          <p:cNvSpPr txBox="1"/>
          <p:nvPr userDrawn="1"/>
        </p:nvSpPr>
        <p:spPr>
          <a:xfrm>
            <a:off x="4924697" y="792334"/>
            <a:ext cx="3692815" cy="523220"/>
          </a:xfrm>
          <a:prstGeom prst="rect">
            <a:avLst/>
          </a:prstGeom>
          <a:noFill/>
        </p:spPr>
        <p:txBody>
          <a:bodyPr wrap="square" rtlCol="0">
            <a:spAutoFit/>
          </a:bodyPr>
          <a:lstStyle/>
          <a:p>
            <a:pPr algn="r"/>
            <a:r>
              <a:rPr lang="nl-NL" sz="1400" smtClean="0">
                <a:solidFill>
                  <a:srgbClr val="002060"/>
                </a:solidFill>
              </a:rPr>
              <a:t>Risk </a:t>
            </a:r>
            <a:r>
              <a:rPr lang="nl-NL" sz="1400" err="1" smtClean="0">
                <a:solidFill>
                  <a:srgbClr val="002060"/>
                </a:solidFill>
              </a:rPr>
              <a:t>and</a:t>
            </a:r>
            <a:r>
              <a:rPr lang="nl-NL" sz="1400" smtClean="0">
                <a:solidFill>
                  <a:srgbClr val="002060"/>
                </a:solidFill>
              </a:rPr>
              <a:t> Opportunity </a:t>
            </a:r>
            <a:r>
              <a:rPr lang="nl-NL" sz="1400" err="1" smtClean="0">
                <a:solidFill>
                  <a:srgbClr val="002060"/>
                </a:solidFill>
              </a:rPr>
              <a:t>Based</a:t>
            </a:r>
            <a:r>
              <a:rPr lang="nl-NL" sz="1400" smtClean="0">
                <a:solidFill>
                  <a:srgbClr val="002060"/>
                </a:solidFill>
              </a:rPr>
              <a:t> </a:t>
            </a:r>
          </a:p>
          <a:p>
            <a:pPr algn="r"/>
            <a:r>
              <a:rPr lang="nl-NL" sz="1400" smtClean="0">
                <a:solidFill>
                  <a:srgbClr val="002060"/>
                </a:solidFill>
              </a:rPr>
              <a:t>Asset</a:t>
            </a:r>
            <a:r>
              <a:rPr lang="nl-NL" sz="1400" baseline="0" smtClean="0">
                <a:solidFill>
                  <a:srgbClr val="002060"/>
                </a:solidFill>
              </a:rPr>
              <a:t> </a:t>
            </a:r>
            <a:r>
              <a:rPr lang="nl-NL" sz="1400" smtClean="0">
                <a:solidFill>
                  <a:srgbClr val="002060"/>
                </a:solidFill>
              </a:rPr>
              <a:t>Management</a:t>
            </a:r>
            <a:r>
              <a:rPr lang="nl-NL" sz="1400" baseline="0" smtClean="0">
                <a:solidFill>
                  <a:srgbClr val="002060"/>
                </a:solidFill>
              </a:rPr>
              <a:t> </a:t>
            </a:r>
            <a:r>
              <a:rPr lang="nl-NL" sz="1400" baseline="0" err="1" smtClean="0">
                <a:solidFill>
                  <a:srgbClr val="002060"/>
                </a:solidFill>
              </a:rPr>
              <a:t>for</a:t>
            </a:r>
            <a:r>
              <a:rPr lang="nl-NL" sz="1400" baseline="0" smtClean="0">
                <a:solidFill>
                  <a:srgbClr val="002060"/>
                </a:solidFill>
              </a:rPr>
              <a:t> Critical </a:t>
            </a:r>
            <a:r>
              <a:rPr lang="nl-NL" sz="1400" baseline="0" err="1" smtClean="0">
                <a:solidFill>
                  <a:srgbClr val="002060"/>
                </a:solidFill>
              </a:rPr>
              <a:t>Infrastructures</a:t>
            </a:r>
            <a:endParaRPr lang="nl-NL" sz="1400">
              <a:solidFill>
                <a:srgbClr val="002060"/>
              </a:solidFill>
            </a:endParaRPr>
          </a:p>
        </p:txBody>
      </p:sp>
    </p:spTree>
    <p:extLst>
      <p:ext uri="{BB962C8B-B14F-4D97-AF65-F5344CB8AC3E}">
        <p14:creationId xmlns:p14="http://schemas.microsoft.com/office/powerpoint/2010/main" val="145033775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extLst mod="1">
    <p:ext uri="{DCECCB84-F9BA-43D5-87BE-67443E8EF086}">
      <p15:sldGuideLst xmlns="" xmlns:p15="http://schemas.microsoft.com/office/powerpoint/2012/main">
        <p15:guide id="1" orient="horz" pos="2137" userDrawn="1">
          <p15:clr>
            <a:srgbClr val="FBAE40"/>
          </p15:clr>
        </p15:guide>
        <p15:guide id="2" pos="537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normAutofit/>
          </a:bodyPr>
          <a:lstStyle>
            <a:lvl1pPr marL="228600" indent="-228600">
              <a:buFont typeface="Wingdings" charset="2"/>
              <a:buChar char="§"/>
              <a:tabLst/>
              <a:defRPr sz="2000"/>
            </a:lvl1pPr>
            <a:lvl2pPr marL="533400" indent="-261938">
              <a:buSzPct val="100000"/>
              <a:buFont typeface="LucidaGrande" charset="0"/>
              <a:buChar char="-"/>
              <a:tabLst/>
              <a:defRPr sz="2000"/>
            </a:lvl2pPr>
            <a:lvl3pPr marL="889000" indent="-355600">
              <a:buFont typeface="Arial" charset="0"/>
              <a:buChar char="•"/>
              <a:tabLst/>
              <a:defRPr sz="2000"/>
            </a:lvl3pPr>
            <a:lvl4pPr>
              <a:defRPr sz="2000"/>
            </a:lvl4pPr>
            <a:lvl5pPr>
              <a:defRPr sz="2000"/>
            </a:lvl5pPr>
          </a:lstStyle>
          <a:p>
            <a:pPr lvl="0"/>
            <a:r>
              <a:rPr lang="nl-NL" dirty="0" smtClean="0"/>
              <a:t>Eerste niveau</a:t>
            </a:r>
          </a:p>
          <a:p>
            <a:pPr lvl="1"/>
            <a:r>
              <a:rPr lang="nl-NL" dirty="0" smtClean="0"/>
              <a:t>Tweede niveau</a:t>
            </a:r>
          </a:p>
          <a:p>
            <a:pPr lvl="2"/>
            <a:r>
              <a:rPr lang="nl-NL" dirty="0" smtClean="0"/>
              <a:t>Derde niveau</a:t>
            </a:r>
          </a:p>
        </p:txBody>
      </p:sp>
      <p:sp>
        <p:nvSpPr>
          <p:cNvPr id="10" name="Title 1"/>
          <p:cNvSpPr>
            <a:spLocks noGrp="1"/>
          </p:cNvSpPr>
          <p:nvPr>
            <p:ph type="title"/>
          </p:nvPr>
        </p:nvSpPr>
        <p:spPr>
          <a:xfrm>
            <a:off x="628650" y="333596"/>
            <a:ext cx="6055929" cy="1000686"/>
          </a:xfrm>
        </p:spPr>
        <p:txBody>
          <a:bodyPr>
            <a:normAutofit/>
          </a:bodyPr>
          <a:lstStyle>
            <a:lvl1pPr>
              <a:defRPr sz="32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62489647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el en objec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normAutofit/>
          </a:bodyPr>
          <a:lstStyle>
            <a:lvl1pPr marL="228600" indent="-228600">
              <a:buFont typeface="Wingdings" charset="2"/>
              <a:buChar char="§"/>
              <a:tabLst/>
              <a:defRPr sz="2000"/>
            </a:lvl1pPr>
            <a:lvl2pPr marL="533400" indent="-261938">
              <a:buSzPct val="100000"/>
              <a:buFont typeface="Arial" charset="0"/>
              <a:buChar char="•"/>
              <a:tabLst/>
              <a:defRPr sz="2000"/>
            </a:lvl2pPr>
            <a:lvl3pPr marL="889000" indent="-355600">
              <a:buFont typeface="LucidaGrande" charset="0"/>
              <a:buChar char="-"/>
              <a:tabLst/>
              <a:defRPr sz="2000"/>
            </a:lvl3pPr>
            <a:lvl4pPr>
              <a:defRPr sz="2000"/>
            </a:lvl4pPr>
            <a:lvl5pPr>
              <a:defRPr sz="2000"/>
            </a:lvl5pPr>
          </a:lstStyle>
          <a:p>
            <a:pPr lvl="0"/>
            <a:r>
              <a:rPr lang="nl-NL" dirty="0"/>
              <a:t>Eerste niveau</a:t>
            </a:r>
          </a:p>
          <a:p>
            <a:pPr lvl="1"/>
            <a:r>
              <a:rPr lang="nl-NL" dirty="0"/>
              <a:t>Tweede niveau</a:t>
            </a:r>
          </a:p>
          <a:p>
            <a:pPr lvl="2"/>
            <a:r>
              <a:rPr lang="nl-NL" dirty="0"/>
              <a:t>Derde niveau</a:t>
            </a:r>
          </a:p>
        </p:txBody>
      </p:sp>
      <p:sp>
        <p:nvSpPr>
          <p:cNvPr id="10" name="Title 1"/>
          <p:cNvSpPr>
            <a:spLocks noGrp="1"/>
          </p:cNvSpPr>
          <p:nvPr>
            <p:ph type="title"/>
          </p:nvPr>
        </p:nvSpPr>
        <p:spPr>
          <a:xfrm>
            <a:off x="628650" y="365128"/>
            <a:ext cx="6206103" cy="972000"/>
          </a:xfrm>
        </p:spPr>
        <p:txBody>
          <a:bodyPr>
            <a:normAutofit/>
          </a:bodyPr>
          <a:lstStyle>
            <a:lvl1pPr>
              <a:defRPr sz="3200">
                <a:solidFill>
                  <a:schemeClr val="bg1"/>
                </a:solidFill>
              </a:defRPr>
            </a:lvl1pPr>
          </a:lstStyle>
          <a:p>
            <a:r>
              <a:rPr lang="nl-NL" dirty="0"/>
              <a:t>Titelstijl van model bewerken</a:t>
            </a:r>
            <a:endParaRPr lang="en-US" dirty="0"/>
          </a:p>
        </p:txBody>
      </p:sp>
      <p:sp>
        <p:nvSpPr>
          <p:cNvPr id="4" name="Text Placeholder 2"/>
          <p:cNvSpPr>
            <a:spLocks noGrp="1"/>
          </p:cNvSpPr>
          <p:nvPr>
            <p:ph type="body" idx="11" hasCustomPrompt="1"/>
          </p:nvPr>
        </p:nvSpPr>
        <p:spPr>
          <a:xfrm>
            <a:off x="254834" y="6462784"/>
            <a:ext cx="5847707" cy="282790"/>
          </a:xfrm>
        </p:spPr>
        <p:txBody>
          <a:bodyPr anchor="t">
            <a:normAutofit/>
          </a:bodyPr>
          <a:lstStyle>
            <a:lvl1pPr marL="0" indent="0" algn="l">
              <a:lnSpc>
                <a:spcPct val="100000"/>
              </a:lnSpc>
              <a:spcBef>
                <a:spcPts val="0"/>
              </a:spcBef>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Subtitel</a:t>
            </a:r>
          </a:p>
        </p:txBody>
      </p:sp>
      <p:sp>
        <p:nvSpPr>
          <p:cNvPr id="5" name="Tekstvak 4">
            <a:hlinkClick r:id="rId2" action="ppaction://hlinksldjump"/>
          </p:cNvPr>
          <p:cNvSpPr txBox="1"/>
          <p:nvPr userDrawn="1"/>
        </p:nvSpPr>
        <p:spPr>
          <a:xfrm>
            <a:off x="6498772" y="6505688"/>
            <a:ext cx="825867" cy="215444"/>
          </a:xfrm>
          <a:prstGeom prst="rect">
            <a:avLst/>
          </a:prstGeom>
          <a:solidFill>
            <a:srgbClr val="5A9BD7"/>
          </a:solidFill>
          <a:ln>
            <a:noFill/>
          </a:ln>
        </p:spPr>
        <p:txBody>
          <a:bodyPr wrap="none" rtlCol="0" anchor="ctr">
            <a:spAutoFit/>
          </a:bodyPr>
          <a:lstStyle/>
          <a:p>
            <a:pPr algn="ctr"/>
            <a:r>
              <a:rPr lang="nl-NL" sz="800" dirty="0">
                <a:solidFill>
                  <a:schemeClr val="bg1"/>
                </a:solidFill>
              </a:rPr>
              <a:t>inhoudsopgave</a:t>
            </a:r>
          </a:p>
        </p:txBody>
      </p:sp>
    </p:spTree>
    <p:extLst>
      <p:ext uri="{BB962C8B-B14F-4D97-AF65-F5344CB8AC3E}">
        <p14:creationId xmlns:p14="http://schemas.microsoft.com/office/powerpoint/2010/main" val="133202235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el en objec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normAutofit/>
          </a:bodyPr>
          <a:lstStyle>
            <a:lvl1pPr marL="228600" indent="-228600">
              <a:buFont typeface="Wingdings" charset="2"/>
              <a:buChar char="§"/>
              <a:tabLst/>
              <a:defRPr sz="2000"/>
            </a:lvl1pPr>
            <a:lvl2pPr marL="533400" indent="-261938">
              <a:buSzPct val="100000"/>
              <a:buFont typeface="Arial" charset="0"/>
              <a:buChar char="•"/>
              <a:tabLst/>
              <a:defRPr sz="2000"/>
            </a:lvl2pPr>
            <a:lvl3pPr marL="889000" indent="-355600">
              <a:buFont typeface="LucidaGrande" charset="0"/>
              <a:buChar char="-"/>
              <a:tabLst/>
              <a:defRPr sz="2000"/>
            </a:lvl3pPr>
            <a:lvl4pPr>
              <a:defRPr sz="2000"/>
            </a:lvl4pPr>
            <a:lvl5pPr>
              <a:defRPr sz="2000"/>
            </a:lvl5pPr>
          </a:lstStyle>
          <a:p>
            <a:pPr lvl="0"/>
            <a:r>
              <a:rPr lang="nl-NL" dirty="0"/>
              <a:t>Eerste niveau</a:t>
            </a:r>
          </a:p>
          <a:p>
            <a:pPr lvl="1"/>
            <a:r>
              <a:rPr lang="nl-NL" dirty="0"/>
              <a:t>Tweede niveau</a:t>
            </a:r>
          </a:p>
          <a:p>
            <a:pPr lvl="2"/>
            <a:r>
              <a:rPr lang="nl-NL" dirty="0"/>
              <a:t>Derde niveau</a:t>
            </a:r>
          </a:p>
        </p:txBody>
      </p:sp>
      <p:sp>
        <p:nvSpPr>
          <p:cNvPr id="10" name="Title 1"/>
          <p:cNvSpPr>
            <a:spLocks noGrp="1"/>
          </p:cNvSpPr>
          <p:nvPr>
            <p:ph type="title"/>
          </p:nvPr>
        </p:nvSpPr>
        <p:spPr>
          <a:xfrm>
            <a:off x="628650" y="365128"/>
            <a:ext cx="6206103" cy="972000"/>
          </a:xfrm>
        </p:spPr>
        <p:txBody>
          <a:bodyPr>
            <a:normAutofit/>
          </a:bodyPr>
          <a:lstStyle>
            <a:lvl1pPr>
              <a:defRPr sz="3200">
                <a:solidFill>
                  <a:schemeClr val="bg1"/>
                </a:solidFill>
              </a:defRPr>
            </a:lvl1pPr>
          </a:lstStyle>
          <a:p>
            <a:r>
              <a:rPr lang="nl-NL" dirty="0"/>
              <a:t>Titelstijl van model bewerken</a:t>
            </a:r>
            <a:endParaRPr lang="en-US" dirty="0"/>
          </a:p>
        </p:txBody>
      </p:sp>
      <p:sp>
        <p:nvSpPr>
          <p:cNvPr id="4" name="Text Placeholder 2"/>
          <p:cNvSpPr>
            <a:spLocks noGrp="1"/>
          </p:cNvSpPr>
          <p:nvPr>
            <p:ph type="body" idx="11" hasCustomPrompt="1"/>
          </p:nvPr>
        </p:nvSpPr>
        <p:spPr>
          <a:xfrm>
            <a:off x="254834" y="6462784"/>
            <a:ext cx="5847707" cy="282790"/>
          </a:xfrm>
        </p:spPr>
        <p:txBody>
          <a:bodyPr anchor="t">
            <a:normAutofit/>
          </a:bodyPr>
          <a:lstStyle>
            <a:lvl1pPr marL="0" indent="0" algn="l">
              <a:lnSpc>
                <a:spcPct val="100000"/>
              </a:lnSpc>
              <a:spcBef>
                <a:spcPts val="0"/>
              </a:spcBef>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Subtitel</a:t>
            </a:r>
          </a:p>
        </p:txBody>
      </p:sp>
      <p:sp>
        <p:nvSpPr>
          <p:cNvPr id="5" name="Tekstvak 4">
            <a:hlinkClick r:id="rId2" action="ppaction://hlinksldjump"/>
          </p:cNvPr>
          <p:cNvSpPr txBox="1"/>
          <p:nvPr userDrawn="1"/>
        </p:nvSpPr>
        <p:spPr>
          <a:xfrm>
            <a:off x="6498772" y="6505688"/>
            <a:ext cx="825867" cy="215444"/>
          </a:xfrm>
          <a:prstGeom prst="rect">
            <a:avLst/>
          </a:prstGeom>
          <a:solidFill>
            <a:srgbClr val="5A9BD7"/>
          </a:solidFill>
          <a:ln>
            <a:noFill/>
          </a:ln>
        </p:spPr>
        <p:txBody>
          <a:bodyPr wrap="none" rtlCol="0" anchor="ctr">
            <a:spAutoFit/>
          </a:bodyPr>
          <a:lstStyle/>
          <a:p>
            <a:pPr algn="ctr"/>
            <a:r>
              <a:rPr lang="nl-NL" sz="800" dirty="0">
                <a:solidFill>
                  <a:schemeClr val="bg1"/>
                </a:solidFill>
              </a:rPr>
              <a:t>inhoudsopgave</a:t>
            </a:r>
          </a:p>
        </p:txBody>
      </p:sp>
    </p:spTree>
    <p:extLst>
      <p:ext uri="{BB962C8B-B14F-4D97-AF65-F5344CB8AC3E}">
        <p14:creationId xmlns:p14="http://schemas.microsoft.com/office/powerpoint/2010/main" val="133202235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el en objec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normAutofit/>
          </a:bodyPr>
          <a:lstStyle>
            <a:lvl1pPr marL="228600" indent="-228600">
              <a:buFont typeface="Wingdings" charset="2"/>
              <a:buChar char="§"/>
              <a:tabLst/>
              <a:defRPr sz="2000"/>
            </a:lvl1pPr>
            <a:lvl2pPr marL="533400" indent="-261938">
              <a:buSzPct val="100000"/>
              <a:buFont typeface="Arial" charset="0"/>
              <a:buChar char="•"/>
              <a:tabLst/>
              <a:defRPr sz="2000"/>
            </a:lvl2pPr>
            <a:lvl3pPr marL="889000" indent="-355600">
              <a:buFont typeface="LucidaGrande" charset="0"/>
              <a:buChar char="-"/>
              <a:tabLst/>
              <a:defRPr sz="2000"/>
            </a:lvl3pPr>
            <a:lvl4pPr>
              <a:defRPr sz="2000"/>
            </a:lvl4pPr>
            <a:lvl5pPr>
              <a:defRPr sz="2000"/>
            </a:lvl5pPr>
          </a:lstStyle>
          <a:p>
            <a:pPr lvl="0"/>
            <a:r>
              <a:rPr lang="nl-NL" dirty="0"/>
              <a:t>Eerste niveau</a:t>
            </a:r>
          </a:p>
          <a:p>
            <a:pPr lvl="1"/>
            <a:r>
              <a:rPr lang="nl-NL" dirty="0"/>
              <a:t>Tweede niveau</a:t>
            </a:r>
          </a:p>
          <a:p>
            <a:pPr lvl="2"/>
            <a:r>
              <a:rPr lang="nl-NL" dirty="0"/>
              <a:t>Derde niveau</a:t>
            </a:r>
          </a:p>
        </p:txBody>
      </p:sp>
      <p:sp>
        <p:nvSpPr>
          <p:cNvPr id="10" name="Title 1"/>
          <p:cNvSpPr>
            <a:spLocks noGrp="1"/>
          </p:cNvSpPr>
          <p:nvPr>
            <p:ph type="title"/>
          </p:nvPr>
        </p:nvSpPr>
        <p:spPr>
          <a:xfrm>
            <a:off x="628650" y="365128"/>
            <a:ext cx="6206103" cy="972000"/>
          </a:xfrm>
        </p:spPr>
        <p:txBody>
          <a:bodyPr>
            <a:normAutofit/>
          </a:bodyPr>
          <a:lstStyle>
            <a:lvl1pPr>
              <a:defRPr sz="3200">
                <a:solidFill>
                  <a:schemeClr val="bg1"/>
                </a:solidFill>
              </a:defRPr>
            </a:lvl1pPr>
          </a:lstStyle>
          <a:p>
            <a:r>
              <a:rPr lang="nl-NL" dirty="0"/>
              <a:t>Titelstijl van model bewerken</a:t>
            </a:r>
            <a:endParaRPr lang="en-US" dirty="0"/>
          </a:p>
        </p:txBody>
      </p:sp>
      <p:sp>
        <p:nvSpPr>
          <p:cNvPr id="4" name="Text Placeholder 2"/>
          <p:cNvSpPr>
            <a:spLocks noGrp="1"/>
          </p:cNvSpPr>
          <p:nvPr>
            <p:ph type="body" idx="11" hasCustomPrompt="1"/>
          </p:nvPr>
        </p:nvSpPr>
        <p:spPr>
          <a:xfrm>
            <a:off x="254834" y="6462784"/>
            <a:ext cx="5847707" cy="282790"/>
          </a:xfrm>
        </p:spPr>
        <p:txBody>
          <a:bodyPr anchor="t">
            <a:normAutofit/>
          </a:bodyPr>
          <a:lstStyle>
            <a:lvl1pPr marL="0" indent="0" algn="l">
              <a:lnSpc>
                <a:spcPct val="100000"/>
              </a:lnSpc>
              <a:spcBef>
                <a:spcPts val="0"/>
              </a:spcBef>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Subtitel</a:t>
            </a:r>
          </a:p>
        </p:txBody>
      </p:sp>
      <p:sp>
        <p:nvSpPr>
          <p:cNvPr id="5" name="Tekstvak 4">
            <a:hlinkClick r:id="rId2" action="ppaction://hlinksldjump"/>
          </p:cNvPr>
          <p:cNvSpPr txBox="1"/>
          <p:nvPr userDrawn="1"/>
        </p:nvSpPr>
        <p:spPr>
          <a:xfrm>
            <a:off x="6498772" y="6505688"/>
            <a:ext cx="825867" cy="215444"/>
          </a:xfrm>
          <a:prstGeom prst="rect">
            <a:avLst/>
          </a:prstGeom>
          <a:solidFill>
            <a:srgbClr val="5A9BD7"/>
          </a:solidFill>
          <a:ln>
            <a:noFill/>
          </a:ln>
        </p:spPr>
        <p:txBody>
          <a:bodyPr wrap="none" rtlCol="0" anchor="ctr">
            <a:spAutoFit/>
          </a:bodyPr>
          <a:lstStyle/>
          <a:p>
            <a:pPr algn="ctr"/>
            <a:r>
              <a:rPr lang="nl-NL" sz="800" dirty="0">
                <a:solidFill>
                  <a:schemeClr val="bg1"/>
                </a:solidFill>
              </a:rPr>
              <a:t>inhoudsopgave</a:t>
            </a:r>
          </a:p>
        </p:txBody>
      </p:sp>
    </p:spTree>
    <p:extLst>
      <p:ext uri="{BB962C8B-B14F-4D97-AF65-F5344CB8AC3E}">
        <p14:creationId xmlns:p14="http://schemas.microsoft.com/office/powerpoint/2010/main" val="133202235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Titel en objec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normAutofit/>
          </a:bodyPr>
          <a:lstStyle>
            <a:lvl1pPr marL="228600" indent="-228600">
              <a:buFont typeface="Wingdings" charset="2"/>
              <a:buChar char="§"/>
              <a:tabLst/>
              <a:defRPr sz="2000"/>
            </a:lvl1pPr>
            <a:lvl2pPr marL="533400" indent="-261938">
              <a:buSzPct val="100000"/>
              <a:buFont typeface="Arial" charset="0"/>
              <a:buChar char="•"/>
              <a:tabLst/>
              <a:defRPr sz="2000"/>
            </a:lvl2pPr>
            <a:lvl3pPr marL="889000" indent="-355600">
              <a:buFont typeface="LucidaGrande" charset="0"/>
              <a:buChar char="-"/>
              <a:tabLst/>
              <a:defRPr sz="2000"/>
            </a:lvl3pPr>
            <a:lvl4pPr>
              <a:defRPr sz="2000"/>
            </a:lvl4pPr>
            <a:lvl5pPr>
              <a:defRPr sz="2000"/>
            </a:lvl5pPr>
          </a:lstStyle>
          <a:p>
            <a:pPr lvl="0"/>
            <a:r>
              <a:rPr lang="nl-NL" dirty="0"/>
              <a:t>Eerste niveau</a:t>
            </a:r>
          </a:p>
          <a:p>
            <a:pPr lvl="1"/>
            <a:r>
              <a:rPr lang="nl-NL" dirty="0"/>
              <a:t>Tweede niveau</a:t>
            </a:r>
          </a:p>
          <a:p>
            <a:pPr lvl="2"/>
            <a:r>
              <a:rPr lang="nl-NL" dirty="0"/>
              <a:t>Derde niveau</a:t>
            </a:r>
          </a:p>
        </p:txBody>
      </p:sp>
      <p:sp>
        <p:nvSpPr>
          <p:cNvPr id="10" name="Title 1"/>
          <p:cNvSpPr>
            <a:spLocks noGrp="1"/>
          </p:cNvSpPr>
          <p:nvPr>
            <p:ph type="title"/>
          </p:nvPr>
        </p:nvSpPr>
        <p:spPr>
          <a:xfrm>
            <a:off x="628650" y="365128"/>
            <a:ext cx="6206103" cy="972000"/>
          </a:xfrm>
        </p:spPr>
        <p:txBody>
          <a:bodyPr>
            <a:normAutofit/>
          </a:bodyPr>
          <a:lstStyle>
            <a:lvl1pPr>
              <a:defRPr sz="3200">
                <a:solidFill>
                  <a:schemeClr val="bg1"/>
                </a:solidFill>
              </a:defRPr>
            </a:lvl1pPr>
          </a:lstStyle>
          <a:p>
            <a:r>
              <a:rPr lang="nl-NL" dirty="0"/>
              <a:t>Titelstijl van model bewerken</a:t>
            </a:r>
            <a:endParaRPr lang="en-US" dirty="0"/>
          </a:p>
        </p:txBody>
      </p:sp>
      <p:sp>
        <p:nvSpPr>
          <p:cNvPr id="4" name="Text Placeholder 2"/>
          <p:cNvSpPr>
            <a:spLocks noGrp="1"/>
          </p:cNvSpPr>
          <p:nvPr>
            <p:ph type="body" idx="11" hasCustomPrompt="1"/>
          </p:nvPr>
        </p:nvSpPr>
        <p:spPr>
          <a:xfrm>
            <a:off x="254834" y="6462784"/>
            <a:ext cx="5847707" cy="282790"/>
          </a:xfrm>
        </p:spPr>
        <p:txBody>
          <a:bodyPr anchor="t">
            <a:normAutofit/>
          </a:bodyPr>
          <a:lstStyle>
            <a:lvl1pPr marL="0" indent="0" algn="l">
              <a:lnSpc>
                <a:spcPct val="100000"/>
              </a:lnSpc>
              <a:spcBef>
                <a:spcPts val="0"/>
              </a:spcBef>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Subtitel</a:t>
            </a:r>
          </a:p>
        </p:txBody>
      </p:sp>
      <p:sp>
        <p:nvSpPr>
          <p:cNvPr id="5" name="Tekstvak 4">
            <a:hlinkClick r:id="rId2" action="ppaction://hlinksldjump"/>
          </p:cNvPr>
          <p:cNvSpPr txBox="1"/>
          <p:nvPr userDrawn="1"/>
        </p:nvSpPr>
        <p:spPr>
          <a:xfrm>
            <a:off x="6498772" y="6505688"/>
            <a:ext cx="825867" cy="215444"/>
          </a:xfrm>
          <a:prstGeom prst="rect">
            <a:avLst/>
          </a:prstGeom>
          <a:solidFill>
            <a:srgbClr val="5A9BD7"/>
          </a:solidFill>
          <a:ln>
            <a:noFill/>
          </a:ln>
        </p:spPr>
        <p:txBody>
          <a:bodyPr wrap="none" rtlCol="0" anchor="ctr">
            <a:spAutoFit/>
          </a:bodyPr>
          <a:lstStyle/>
          <a:p>
            <a:pPr algn="ctr"/>
            <a:r>
              <a:rPr lang="nl-NL" sz="800" dirty="0">
                <a:solidFill>
                  <a:schemeClr val="bg1"/>
                </a:solidFill>
              </a:rPr>
              <a:t>inhoudsopgave</a:t>
            </a:r>
          </a:p>
        </p:txBody>
      </p:sp>
    </p:spTree>
    <p:extLst>
      <p:ext uri="{BB962C8B-B14F-4D97-AF65-F5344CB8AC3E}">
        <p14:creationId xmlns:p14="http://schemas.microsoft.com/office/powerpoint/2010/main" val="133202235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122616" y="6613531"/>
            <a:ext cx="1436687" cy="320675"/>
          </a:xfrm>
          <a:prstGeom prst="rect">
            <a:avLst/>
          </a:prstGeom>
        </p:spPr>
        <p:txBody>
          <a:bodyPr/>
          <a:lstStyle>
            <a:lvl1pPr>
              <a:defRPr/>
            </a:lvl1pPr>
          </a:lstStyle>
          <a:p>
            <a:r>
              <a:rPr lang="nl-NL" smtClean="0"/>
              <a:t>15 februari 2016</a:t>
            </a:r>
            <a:endParaRPr lang="nl-NL"/>
          </a:p>
        </p:txBody>
      </p:sp>
      <p:sp>
        <p:nvSpPr>
          <p:cNvPr id="5" name="Footer Placeholder 4"/>
          <p:cNvSpPr>
            <a:spLocks noGrp="1"/>
          </p:cNvSpPr>
          <p:nvPr>
            <p:ph type="ftr" sz="quarter" idx="11"/>
          </p:nvPr>
        </p:nvSpPr>
        <p:spPr>
          <a:xfrm>
            <a:off x="685800" y="6613531"/>
            <a:ext cx="2439988" cy="320675"/>
          </a:xfrm>
          <a:prstGeom prst="rect">
            <a:avLst/>
          </a:prstGeom>
        </p:spPr>
        <p:txBody>
          <a:bodyPr/>
          <a:lstStyle>
            <a:lvl1pPr>
              <a:defRPr/>
            </a:lvl1pPr>
          </a:lstStyle>
          <a:p>
            <a:endParaRPr lang="nl-NL"/>
          </a:p>
        </p:txBody>
      </p:sp>
      <p:sp>
        <p:nvSpPr>
          <p:cNvPr id="6" name="Slide Number Placeholder 5"/>
          <p:cNvSpPr>
            <a:spLocks noGrp="1"/>
          </p:cNvSpPr>
          <p:nvPr>
            <p:ph type="sldNum" sz="quarter" idx="12"/>
          </p:nvPr>
        </p:nvSpPr>
        <p:spPr>
          <a:xfrm>
            <a:off x="4483103" y="6613531"/>
            <a:ext cx="468313" cy="320675"/>
          </a:xfrm>
          <a:prstGeom prst="rect">
            <a:avLst/>
          </a:prstGeom>
        </p:spPr>
        <p:txBody>
          <a:bodyPr/>
          <a:lstStyle>
            <a:lvl1pPr>
              <a:defRPr/>
            </a:lvl1pPr>
          </a:lstStyle>
          <a:p>
            <a:fld id="{CD88C096-3EE4-4BEC-940C-289F65359199}" type="slidenum">
              <a:rPr lang="nl-NL"/>
              <a:pPr/>
              <a:t>‹#›</a:t>
            </a:fld>
            <a:endParaRPr lang="nl-NL"/>
          </a:p>
        </p:txBody>
      </p:sp>
    </p:spTree>
    <p:extLst>
      <p:ext uri="{BB962C8B-B14F-4D97-AF65-F5344CB8AC3E}">
        <p14:creationId xmlns:p14="http://schemas.microsoft.com/office/powerpoint/2010/main" val="314382089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6_Titel en objec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normAutofit/>
          </a:bodyPr>
          <a:lstStyle>
            <a:lvl1pPr marL="228600" indent="-228600">
              <a:buFont typeface="Wingdings" charset="2"/>
              <a:buChar char="§"/>
              <a:tabLst/>
              <a:defRPr sz="2000"/>
            </a:lvl1pPr>
            <a:lvl2pPr marL="533400" indent="-261938">
              <a:buSzPct val="100000"/>
              <a:buFont typeface="Arial" charset="0"/>
              <a:buChar char="•"/>
              <a:tabLst/>
              <a:defRPr sz="1700"/>
            </a:lvl2pPr>
            <a:lvl3pPr marL="889000" indent="-355600">
              <a:buFont typeface="LucidaGrande" charset="0"/>
              <a:buChar char="-"/>
              <a:tabLst/>
              <a:defRPr sz="1700"/>
            </a:lvl3pPr>
            <a:lvl4pPr>
              <a:defRPr sz="2000"/>
            </a:lvl4pPr>
            <a:lvl5pPr>
              <a:defRPr sz="2000"/>
            </a:lvl5pPr>
          </a:lstStyle>
          <a:p>
            <a:pPr lvl="0"/>
            <a:r>
              <a:rPr lang="nl-NL" dirty="0"/>
              <a:t>Eerste niveau</a:t>
            </a:r>
          </a:p>
          <a:p>
            <a:pPr lvl="1"/>
            <a:r>
              <a:rPr lang="nl-NL" dirty="0"/>
              <a:t>Tweede niveau</a:t>
            </a:r>
          </a:p>
          <a:p>
            <a:pPr lvl="2"/>
            <a:r>
              <a:rPr lang="nl-NL" dirty="0"/>
              <a:t>Derde niveau</a:t>
            </a:r>
          </a:p>
        </p:txBody>
      </p:sp>
      <p:sp>
        <p:nvSpPr>
          <p:cNvPr id="10" name="Title 1"/>
          <p:cNvSpPr>
            <a:spLocks noGrp="1"/>
          </p:cNvSpPr>
          <p:nvPr>
            <p:ph type="title"/>
          </p:nvPr>
        </p:nvSpPr>
        <p:spPr>
          <a:xfrm>
            <a:off x="628650" y="365128"/>
            <a:ext cx="6206103" cy="972000"/>
          </a:xfrm>
        </p:spPr>
        <p:txBody>
          <a:bodyPr>
            <a:normAutofit/>
          </a:bodyPr>
          <a:lstStyle>
            <a:lvl1pPr>
              <a:defRPr sz="3200">
                <a:solidFill>
                  <a:schemeClr val="bg1"/>
                </a:solidFill>
              </a:defRPr>
            </a:lvl1pPr>
          </a:lstStyle>
          <a:p>
            <a:r>
              <a:rPr lang="nl-NL" dirty="0"/>
              <a:t>Titelstijl van model bewerken</a:t>
            </a:r>
            <a:endParaRPr lang="en-US" dirty="0"/>
          </a:p>
        </p:txBody>
      </p:sp>
      <p:sp>
        <p:nvSpPr>
          <p:cNvPr id="4" name="Text Placeholder 2"/>
          <p:cNvSpPr>
            <a:spLocks noGrp="1"/>
          </p:cNvSpPr>
          <p:nvPr>
            <p:ph type="body" idx="11" hasCustomPrompt="1"/>
          </p:nvPr>
        </p:nvSpPr>
        <p:spPr>
          <a:xfrm>
            <a:off x="254834" y="6462784"/>
            <a:ext cx="5847707" cy="282790"/>
          </a:xfrm>
        </p:spPr>
        <p:txBody>
          <a:bodyPr anchor="t">
            <a:normAutofit/>
          </a:bodyPr>
          <a:lstStyle>
            <a:lvl1pPr marL="0" indent="0" algn="l">
              <a:lnSpc>
                <a:spcPct val="100000"/>
              </a:lnSpc>
              <a:spcBef>
                <a:spcPts val="0"/>
              </a:spcBef>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Subtitel</a:t>
            </a:r>
          </a:p>
        </p:txBody>
      </p:sp>
    </p:spTree>
    <p:extLst>
      <p:ext uri="{BB962C8B-B14F-4D97-AF65-F5344CB8AC3E}">
        <p14:creationId xmlns:p14="http://schemas.microsoft.com/office/powerpoint/2010/main" val="397234886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hthoek 6"/>
          <p:cNvSpPr/>
          <p:nvPr/>
        </p:nvSpPr>
        <p:spPr>
          <a:xfrm>
            <a:off x="247974" y="216976"/>
            <a:ext cx="8601558" cy="1172770"/>
          </a:xfrm>
          <a:prstGeom prst="rect">
            <a:avLst/>
          </a:prstGeom>
          <a:solidFill>
            <a:srgbClr val="5A9B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Placeholder 1"/>
          <p:cNvSpPr>
            <a:spLocks noGrp="1"/>
          </p:cNvSpPr>
          <p:nvPr>
            <p:ph type="title"/>
          </p:nvPr>
        </p:nvSpPr>
        <p:spPr>
          <a:xfrm>
            <a:off x="628650" y="333595"/>
            <a:ext cx="6055929" cy="1024619"/>
          </a:xfrm>
          <a:prstGeom prst="rect">
            <a:avLst/>
          </a:prstGeom>
        </p:spPr>
        <p:txBody>
          <a:bodyPr vert="horz" lIns="91440" tIns="45720" rIns="91440" bIns="45720" rtlCol="0" anchor="ctr">
            <a:normAutofit/>
          </a:bodyPr>
          <a:lstStyle/>
          <a:p>
            <a:r>
              <a:rPr lang="en-US" dirty="0" err="1" smtClean="0"/>
              <a:t>Titel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dirty="0" smtClean="0"/>
              <a:t>Eerste niveau</a:t>
            </a:r>
          </a:p>
          <a:p>
            <a:pPr lvl="1"/>
            <a:r>
              <a:rPr lang="nl-NL" dirty="0" smtClean="0"/>
              <a:t>Tweede niveau</a:t>
            </a:r>
          </a:p>
          <a:p>
            <a:pPr lvl="2"/>
            <a:r>
              <a:rPr lang="nl-NL" dirty="0" smtClean="0"/>
              <a:t>Derde niveau</a:t>
            </a:r>
          </a:p>
        </p:txBody>
      </p:sp>
      <p:pic>
        <p:nvPicPr>
          <p:cNvPr id="8" name="Afbeelding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03755" y="381570"/>
            <a:ext cx="1787793" cy="417516"/>
          </a:xfrm>
          <a:prstGeom prst="rect">
            <a:avLst/>
          </a:prstGeom>
        </p:spPr>
      </p:pic>
      <p:sp>
        <p:nvSpPr>
          <p:cNvPr id="11" name="Tekstvak 10"/>
          <p:cNvSpPr txBox="1"/>
          <p:nvPr/>
        </p:nvSpPr>
        <p:spPr>
          <a:xfrm>
            <a:off x="7393661" y="6451591"/>
            <a:ext cx="1210588" cy="276999"/>
          </a:xfrm>
          <a:prstGeom prst="rect">
            <a:avLst/>
          </a:prstGeom>
          <a:noFill/>
        </p:spPr>
        <p:txBody>
          <a:bodyPr wrap="none" rtlCol="0">
            <a:spAutoFit/>
          </a:bodyPr>
          <a:lstStyle/>
          <a:p>
            <a:pPr algn="r"/>
            <a:r>
              <a:rPr lang="nl-NL" sz="1200" err="1" smtClean="0"/>
              <a:t>www.robamci.nl</a:t>
            </a:r>
            <a:endParaRPr lang="nl-NL" sz="1200"/>
          </a:p>
        </p:txBody>
      </p:sp>
      <p:cxnSp>
        <p:nvCxnSpPr>
          <p:cNvPr id="16" name="Rechte verbindingslijn 15"/>
          <p:cNvCxnSpPr/>
          <p:nvPr/>
        </p:nvCxnSpPr>
        <p:spPr>
          <a:xfrm flipH="1">
            <a:off x="247974" y="1389746"/>
            <a:ext cx="8601558"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1"/>
          <p:cNvCxnSpPr/>
          <p:nvPr/>
        </p:nvCxnSpPr>
        <p:spPr>
          <a:xfrm flipH="1">
            <a:off x="247974" y="6443907"/>
            <a:ext cx="860155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2114203"/>
      </p:ext>
    </p:extLst>
  </p:cSld>
  <p:clrMap bg1="lt1" tx1="dk1" bg2="lt2" tx2="dk2" accent1="accent1" accent2="accent2" accent3="accent3" accent4="accent4" accent5="accent5" accent6="accent6" hlink="hlink" folHlink="folHlink"/>
  <p:sldLayoutIdLst>
    <p:sldLayoutId id="2147483661" r:id="rId1"/>
    <p:sldLayoutId id="2147483664" r:id="rId2"/>
    <p:sldLayoutId id="2147483662" r:id="rId3"/>
    <p:sldLayoutId id="2147483665" r:id="rId4"/>
    <p:sldLayoutId id="2147483666" r:id="rId5"/>
    <p:sldLayoutId id="2147483667" r:id="rId6"/>
    <p:sldLayoutId id="2147483669" r:id="rId7"/>
    <p:sldLayoutId id="2147483670" r:id="rId8"/>
    <p:sldLayoutId id="2147483671" r:id="rId9"/>
    <p:sldLayoutId id="2147483672" r:id="rId10"/>
    <p:sldLayoutId id="2147483673" r:id="rId11"/>
  </p:sldLayoutIdLst>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txStyles>
    <p:titleStyle>
      <a:lvl1pPr marL="0" marR="0" indent="0" algn="l" defTabSz="914400" rtl="0" eaLnBrk="1" fontAlgn="auto" latinLnBrk="0" hangingPunct="1">
        <a:lnSpc>
          <a:spcPct val="90000"/>
        </a:lnSpc>
        <a:spcBef>
          <a:spcPct val="0"/>
        </a:spcBef>
        <a:spcAft>
          <a:spcPts val="0"/>
        </a:spcAft>
        <a:buClrTx/>
        <a:buSzTx/>
        <a:buFontTx/>
        <a:buNone/>
        <a:tabLst/>
        <a:defRPr sz="320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charset="2"/>
        <a:buChar char="§"/>
        <a:defRPr sz="2000" kern="1200">
          <a:solidFill>
            <a:schemeClr val="tx1"/>
          </a:solidFill>
          <a:latin typeface="+mn-lt"/>
          <a:ea typeface="+mn-ea"/>
          <a:cs typeface="+mn-cs"/>
        </a:defRPr>
      </a:lvl1pPr>
      <a:lvl2pPr marL="622300" indent="-355600" algn="l" defTabSz="914400" rtl="0" eaLnBrk="1" latinLnBrk="0" hangingPunct="1">
        <a:lnSpc>
          <a:spcPct val="90000"/>
        </a:lnSpc>
        <a:spcBef>
          <a:spcPts val="500"/>
        </a:spcBef>
        <a:buFont typeface="LucidaGrande" charset="0"/>
        <a:buChar char="-"/>
        <a:tabLst/>
        <a:defRPr sz="2000" kern="1200">
          <a:solidFill>
            <a:schemeClr val="tx1"/>
          </a:solidFill>
          <a:latin typeface="+mn-lt"/>
          <a:ea typeface="+mn-ea"/>
          <a:cs typeface="+mn-cs"/>
        </a:defRPr>
      </a:lvl2pPr>
      <a:lvl3pPr marL="1003300" indent="-342900" algn="l" defTabSz="914400" rtl="0" eaLnBrk="1" latinLnBrk="0" hangingPunct="1">
        <a:lnSpc>
          <a:spcPct val="90000"/>
        </a:lnSpc>
        <a:spcBef>
          <a:spcPts val="500"/>
        </a:spcBef>
        <a:buSzPct val="70000"/>
        <a:buFont typeface="Arial" charset="0"/>
        <a:buChar char="•"/>
        <a:tabLs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www.google.nl/url?sa=i&amp;rct=j&amp;q=&amp;esrc=s&amp;source=images&amp;cd=&amp;cad=rja&amp;uact=8&amp;ved=2ahUKEwjW0dGYr7fZAhVQ6KQKHTPjA6AQjRx6BAgAEAY&amp;url=https://appfluence.com/productivity/gantt-chart-in-excel/&amp;psig=AOvVaw0rbf5HfiEneQXuVw8mf93Z&amp;ust=1519314869919724"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www.google.nl/url?sa=i&amp;rct=j&amp;q=&amp;esrc=s&amp;source=images&amp;cd=&amp;cad=rja&amp;uact=8&amp;ved=2ahUKEwjW0dGYr7fZAhVQ6KQKHTPjA6AQjRx6BAgAEAY&amp;url=https://appfluence.com/productivity/gantt-chart-in-excel/&amp;psig=AOvVaw0rbf5HfiEneQXuVw8mf93Z&amp;ust=1519314869919724" TargetMode="Externa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43.png"/><Relationship Id="rId7" Type="http://schemas.openxmlformats.org/officeDocument/2006/relationships/slide" Target="slide24.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slide" Target="slide34.xml"/><Relationship Id="rId5" Type="http://schemas.openxmlformats.org/officeDocument/2006/relationships/slide" Target="slide32.xml"/><Relationship Id="rId10" Type="http://schemas.openxmlformats.org/officeDocument/2006/relationships/image" Target="../media/image46.png"/><Relationship Id="rId4" Type="http://schemas.openxmlformats.org/officeDocument/2006/relationships/slide" Target="slide20.xml"/><Relationship Id="rId9" Type="http://schemas.openxmlformats.org/officeDocument/2006/relationships/image" Target="../media/image45.emf"/></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24.png"/><Relationship Id="rId2" Type="http://schemas.openxmlformats.org/officeDocument/2006/relationships/image" Target="../media/image47.png"/><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9.jpeg"/><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6.jpeg"/><Relationship Id="rId7" Type="http://schemas.openxmlformats.org/officeDocument/2006/relationships/image" Target="../media/image25.jpeg"/><Relationship Id="rId2"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2.jpeg"/><Relationship Id="rId4" Type="http://schemas.openxmlformats.org/officeDocument/2006/relationships/image" Target="../media/image11.jpe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jpeg"/><Relationship Id="rId1" Type="http://schemas.openxmlformats.org/officeDocument/2006/relationships/slideLayout" Target="../slideLayouts/slideLayout4.xml"/><Relationship Id="rId6" Type="http://schemas.openxmlformats.org/officeDocument/2006/relationships/image" Target="../media/image58.jpg"/><Relationship Id="rId5" Type="http://schemas.openxmlformats.org/officeDocument/2006/relationships/image" Target="../media/image19.jpeg"/><Relationship Id="rId4" Type="http://schemas.openxmlformats.org/officeDocument/2006/relationships/image" Target="../media/image15.jpeg"/></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62.jpg"/><Relationship Id="rId7" Type="http://schemas.openxmlformats.org/officeDocument/2006/relationships/image" Target="../media/image60.wm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59.wmf"/><Relationship Id="rId4" Type="http://schemas.openxmlformats.org/officeDocument/2006/relationships/oleObject" Target="../embeddings/oleObject1.bin"/><Relationship Id="rId9" Type="http://schemas.openxmlformats.org/officeDocument/2006/relationships/image" Target="../media/image61.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www.google.nl/url?sa=i&amp;rct=j&amp;q=&amp;esrc=s&amp;source=images&amp;cd=&amp;cad=rja&amp;uact=8&amp;ved=0ahUKEwj08ezkm4LZAhWNC-wKHa6hB-4QjRwIBw&amp;url=http://www.orym.ca/econometrie/&amp;psig=AOvVaw0-ic1nqAx2nSKk2YrR2h_o&amp;ust=1517488556639652" TargetMode="External"/><Relationship Id="rId1" Type="http://schemas.openxmlformats.org/officeDocument/2006/relationships/slideLayout" Target="../slideLayouts/slideLayout11.xml"/><Relationship Id="rId5" Type="http://schemas.openxmlformats.org/officeDocument/2006/relationships/image" Target="../media/image71.jpeg"/><Relationship Id="rId4" Type="http://schemas.openxmlformats.org/officeDocument/2006/relationships/hyperlink" Target="http://www.google.nl/url?sa=i&amp;rct=j&amp;q=&amp;esrc=s&amp;source=images&amp;cd=&amp;cad=rja&amp;uact=8&amp;ved=0ahUKEwjn_eLGnILZAhXHI-wKHZVfBGkQjRwIBw&amp;url=http://www.nipic.com/show/2/73/6413873k295c2dce.html&amp;psig=AOvVaw2L10BwL3-A9GV67ZeYQRhx&amp;ust=1517488810908075"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18" Type="http://schemas.openxmlformats.org/officeDocument/2006/relationships/image" Target="../media/image21.jpeg"/><Relationship Id="rId26" Type="http://schemas.openxmlformats.org/officeDocument/2006/relationships/image" Target="../media/image29.jpeg"/><Relationship Id="rId3" Type="http://schemas.openxmlformats.org/officeDocument/2006/relationships/image" Target="../media/image6.jpeg"/><Relationship Id="rId21" Type="http://schemas.openxmlformats.org/officeDocument/2006/relationships/image" Target="../media/image24.png"/><Relationship Id="rId7" Type="http://schemas.openxmlformats.org/officeDocument/2006/relationships/image" Target="../media/image10.jpeg"/><Relationship Id="rId12" Type="http://schemas.openxmlformats.org/officeDocument/2006/relationships/image" Target="../media/image15.jpeg"/><Relationship Id="rId17" Type="http://schemas.openxmlformats.org/officeDocument/2006/relationships/image" Target="../media/image20.png"/><Relationship Id="rId25" Type="http://schemas.openxmlformats.org/officeDocument/2006/relationships/image" Target="../media/image28.emf"/><Relationship Id="rId2" Type="http://schemas.openxmlformats.org/officeDocument/2006/relationships/image" Target="../media/image5.png"/><Relationship Id="rId16" Type="http://schemas.openxmlformats.org/officeDocument/2006/relationships/image" Target="../media/image19.jpeg"/><Relationship Id="rId20"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14.emf"/><Relationship Id="rId24" Type="http://schemas.openxmlformats.org/officeDocument/2006/relationships/image" Target="../media/image27.emf"/><Relationship Id="rId5" Type="http://schemas.openxmlformats.org/officeDocument/2006/relationships/image" Target="../media/image8.emf"/><Relationship Id="rId15" Type="http://schemas.openxmlformats.org/officeDocument/2006/relationships/image" Target="../media/image18.jpeg"/><Relationship Id="rId23" Type="http://schemas.openxmlformats.org/officeDocument/2006/relationships/image" Target="../media/image26.emf"/><Relationship Id="rId10" Type="http://schemas.openxmlformats.org/officeDocument/2006/relationships/image" Target="../media/image13.jpeg"/><Relationship Id="rId19" Type="http://schemas.openxmlformats.org/officeDocument/2006/relationships/image" Target="../media/image22.emf"/><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png"/><Relationship Id="rId22" Type="http://schemas.openxmlformats.org/officeDocument/2006/relationships/image" Target="../media/image25.jpeg"/><Relationship Id="rId27" Type="http://schemas.openxmlformats.org/officeDocument/2006/relationships/chart" Target="../charts/chart2.xml"/></Relationships>
</file>

<file path=ppt/slides/_rels/slide8.xml.rels><?xml version="1.0" encoding="UTF-8" standalone="yes"?>
<Relationships xmlns="http://schemas.openxmlformats.org/package/2006/relationships"><Relationship Id="rId8" Type="http://schemas.openxmlformats.org/officeDocument/2006/relationships/hyperlink" Target="https://www.google.nl/url?sa=i&amp;rct=j&amp;q=&amp;esrc=s&amp;source=images&amp;cd=&amp;cad=rja&amp;uact=8&amp;ved=0ahUKEwjJ7du4moLZAhVB_qQKHa3iDBkQjRwIBw&amp;url=https://blog.taskhero.nl/samenwerken/&amp;psig=AOvVaw20h2QPVbaG6i_U-IVItsij&amp;ust=1517488186719454" TargetMode="External"/><Relationship Id="rId3" Type="http://schemas.openxmlformats.org/officeDocument/2006/relationships/image" Target="../media/image30.jpeg"/><Relationship Id="rId7" Type="http://schemas.openxmlformats.org/officeDocument/2006/relationships/image" Target="../media/image32.jpeg"/><Relationship Id="rId2" Type="http://schemas.openxmlformats.org/officeDocument/2006/relationships/hyperlink" Target="http://www.google.nl/url?sa=i&amp;rct=j&amp;q=&amp;esrc=s&amp;source=images&amp;cd=&amp;cad=rja&amp;uact=8&amp;ved=0ahUKEwjp4brdl4LZAhUQJewKHTubBUsQjRwIBw&amp;url=http://www.hetfinancielehuis.nl/risico-en-verzekeringsscan/&amp;psig=AOvVaw3kcCWnkQbp_f0oEs63NFy_&amp;ust=1517487491213116" TargetMode="External"/><Relationship Id="rId1" Type="http://schemas.openxmlformats.org/officeDocument/2006/relationships/slideLayout" Target="../slideLayouts/slideLayout6.xml"/><Relationship Id="rId6" Type="http://schemas.openxmlformats.org/officeDocument/2006/relationships/hyperlink" Target="https://www.google.nl/url?sa=i&amp;rct=j&amp;q=&amp;esrc=s&amp;source=images&amp;cd=&amp;cad=rja&amp;uact=8&amp;ved=0ahUKEwj63I_7mYLZAhURC-wKHRJbBP4QjRwIBw&amp;url=https://www.desteven.nl/leerdoelen/persoonlijke-leerdoelen/persoonlijke-effectiviteit-leerdoelen/kwaliteiten/anticiperen&amp;psig=AOvVaw2KIxjycsvUs70yGeKf-UzN&amp;ust=1517488069924213" TargetMode="External"/><Relationship Id="rId5" Type="http://schemas.openxmlformats.org/officeDocument/2006/relationships/image" Target="../media/image31.jpeg"/><Relationship Id="rId10" Type="http://schemas.openxmlformats.org/officeDocument/2006/relationships/image" Target="../media/image34.png"/><Relationship Id="rId4" Type="http://schemas.openxmlformats.org/officeDocument/2006/relationships/hyperlink" Target="https://www.google.nl/url?sa=i&amp;rct=j&amp;q=&amp;esrc=s&amp;source=images&amp;cd=&amp;ved=0ahUKEwj31oDGmYLZAhURFOwKHV7XCGsQjRwIBw&amp;url=https://www.bunschoten.nl/waterloket/watersysteem-en-waterketen_41545/item/regenwater_17853.html&amp;psig=AOvVaw0xytngiLySDwv_RYwnEym4&amp;ust=1517487859411814" TargetMode="External"/><Relationship Id="rId9" Type="http://schemas.openxmlformats.org/officeDocument/2006/relationships/image" Target="../media/image3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p:cNvSpPr>
            <a:spLocks noGrp="1"/>
          </p:cNvSpPr>
          <p:nvPr>
            <p:ph type="subTitle" idx="1"/>
          </p:nvPr>
        </p:nvSpPr>
        <p:spPr>
          <a:xfrm>
            <a:off x="1702558" y="4801161"/>
            <a:ext cx="6858000" cy="705001"/>
          </a:xfrm>
        </p:spPr>
        <p:txBody>
          <a:bodyPr>
            <a:normAutofit/>
          </a:bodyPr>
          <a:lstStyle/>
          <a:p>
            <a:pPr algn="r"/>
            <a:r>
              <a:rPr lang="nl-NL" dirty="0" smtClean="0"/>
              <a:t>ROBAMCI</a:t>
            </a:r>
            <a:endParaRPr lang="nl-NL" dirty="0"/>
          </a:p>
        </p:txBody>
      </p:sp>
      <p:sp>
        <p:nvSpPr>
          <p:cNvPr id="3" name="Tijdelijke aanduiding voor tekst 2"/>
          <p:cNvSpPr>
            <a:spLocks noGrp="1"/>
          </p:cNvSpPr>
          <p:nvPr>
            <p:ph type="body" idx="10"/>
          </p:nvPr>
        </p:nvSpPr>
        <p:spPr>
          <a:xfrm>
            <a:off x="1702558" y="5539337"/>
            <a:ext cx="6858000" cy="520774"/>
          </a:xfrm>
        </p:spPr>
        <p:txBody>
          <a:bodyPr/>
          <a:lstStyle/>
          <a:p>
            <a:pPr algn="r"/>
            <a:r>
              <a:rPr lang="nl-NL" dirty="0" smtClean="0"/>
              <a:t> </a:t>
            </a:r>
            <a:r>
              <a:rPr lang="nl-NL" dirty="0" err="1" smtClean="0"/>
              <a:t>Inspectiedag</a:t>
            </a:r>
            <a:r>
              <a:rPr lang="nl-NL" dirty="0" smtClean="0"/>
              <a:t> </a:t>
            </a:r>
            <a:r>
              <a:rPr lang="nl-NL" dirty="0" err="1" smtClean="0"/>
              <a:t>waterkeren</a:t>
            </a:r>
            <a:r>
              <a:rPr lang="nl-NL" dirty="0" smtClean="0"/>
              <a:t>, maart 2018</a:t>
            </a:r>
            <a:endParaRPr lang="nl-NL" dirty="0"/>
          </a:p>
          <a:p>
            <a:pPr algn="r"/>
            <a:r>
              <a:rPr lang="nl-NL" dirty="0" smtClean="0"/>
              <a:t>Frank den Heijer</a:t>
            </a:r>
          </a:p>
        </p:txBody>
      </p:sp>
      <p:grpSp>
        <p:nvGrpSpPr>
          <p:cNvPr id="9" name="Groeperen 8"/>
          <p:cNvGrpSpPr>
            <a:grpSpLocks noChangeAspect="1"/>
          </p:cNvGrpSpPr>
          <p:nvPr/>
        </p:nvGrpSpPr>
        <p:grpSpPr>
          <a:xfrm>
            <a:off x="263232" y="2675604"/>
            <a:ext cx="3356268" cy="3538133"/>
            <a:chOff x="7959432" y="2367072"/>
            <a:chExt cx="3972314" cy="4187561"/>
          </a:xfrm>
        </p:grpSpPr>
        <p:grpSp>
          <p:nvGrpSpPr>
            <p:cNvPr id="10" name="Groeperen 9"/>
            <p:cNvGrpSpPr/>
            <p:nvPr/>
          </p:nvGrpSpPr>
          <p:grpSpPr>
            <a:xfrm>
              <a:off x="9311389" y="2367072"/>
              <a:ext cx="1264704" cy="1242404"/>
              <a:chOff x="2133329" y="200205"/>
              <a:chExt cx="1841326" cy="1828802"/>
            </a:xfrm>
          </p:grpSpPr>
          <p:sp>
            <p:nvSpPr>
              <p:cNvPr id="27" name="Ovaal 26"/>
              <p:cNvSpPr/>
              <p:nvPr/>
            </p:nvSpPr>
            <p:spPr>
              <a:xfrm>
                <a:off x="2133329" y="200205"/>
                <a:ext cx="1841326" cy="1828802"/>
              </a:xfrm>
              <a:prstGeom prst="ellipse">
                <a:avLst/>
              </a:prstGeom>
              <a:solidFill>
                <a:srgbClr val="8C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Tekstvak 27"/>
              <p:cNvSpPr txBox="1"/>
              <p:nvPr/>
            </p:nvSpPr>
            <p:spPr>
              <a:xfrm>
                <a:off x="2241530" y="839874"/>
                <a:ext cx="1638013" cy="482580"/>
              </a:xfrm>
              <a:prstGeom prst="rect">
                <a:avLst/>
              </a:prstGeom>
              <a:noFill/>
            </p:spPr>
            <p:txBody>
              <a:bodyPr wrap="none" rtlCol="0">
                <a:spAutoFit/>
              </a:bodyPr>
              <a:lstStyle/>
              <a:p>
                <a:pPr algn="ctr"/>
                <a:r>
                  <a:rPr lang="nl-NL" sz="1200" dirty="0">
                    <a:solidFill>
                      <a:schemeClr val="bg1"/>
                    </a:solidFill>
                  </a:rPr>
                  <a:t>Waterkering</a:t>
                </a:r>
              </a:p>
            </p:txBody>
          </p:sp>
        </p:grpSp>
        <p:grpSp>
          <p:nvGrpSpPr>
            <p:cNvPr id="11" name="Groeperen 10"/>
            <p:cNvGrpSpPr/>
            <p:nvPr/>
          </p:nvGrpSpPr>
          <p:grpSpPr>
            <a:xfrm>
              <a:off x="10667042" y="3071933"/>
              <a:ext cx="1264704" cy="1242404"/>
              <a:chOff x="4044010" y="1206219"/>
              <a:chExt cx="1841326" cy="1828802"/>
            </a:xfrm>
          </p:grpSpPr>
          <p:sp>
            <p:nvSpPr>
              <p:cNvPr id="25" name="Ovaal 24"/>
              <p:cNvSpPr/>
              <p:nvPr/>
            </p:nvSpPr>
            <p:spPr>
              <a:xfrm>
                <a:off x="4044010" y="1206219"/>
                <a:ext cx="1841326" cy="1828802"/>
              </a:xfrm>
              <a:prstGeom prst="ellipse">
                <a:avLst/>
              </a:prstGeom>
              <a:solidFill>
                <a:srgbClr val="C22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6" name="Tekstvak 25"/>
              <p:cNvSpPr txBox="1"/>
              <p:nvPr/>
            </p:nvSpPr>
            <p:spPr>
              <a:xfrm>
                <a:off x="4131782" y="1841955"/>
                <a:ext cx="1715028" cy="482580"/>
              </a:xfrm>
              <a:prstGeom prst="rect">
                <a:avLst/>
              </a:prstGeom>
              <a:noFill/>
            </p:spPr>
            <p:txBody>
              <a:bodyPr wrap="none" rtlCol="0">
                <a:spAutoFit/>
              </a:bodyPr>
              <a:lstStyle/>
              <a:p>
                <a:pPr algn="ctr"/>
                <a:r>
                  <a:rPr lang="nl-NL" sz="1200" dirty="0">
                    <a:solidFill>
                      <a:schemeClr val="bg1"/>
                    </a:solidFill>
                  </a:rPr>
                  <a:t>Kunstwerken</a:t>
                </a:r>
              </a:p>
            </p:txBody>
          </p:sp>
        </p:grpSp>
        <p:grpSp>
          <p:nvGrpSpPr>
            <p:cNvPr id="12" name="Groeperen 11"/>
            <p:cNvGrpSpPr/>
            <p:nvPr/>
          </p:nvGrpSpPr>
          <p:grpSpPr>
            <a:xfrm>
              <a:off x="10666509" y="4568281"/>
              <a:ext cx="1264704" cy="1242404"/>
              <a:chOff x="4044010" y="3291017"/>
              <a:chExt cx="1841326" cy="1828802"/>
            </a:xfrm>
          </p:grpSpPr>
          <p:sp>
            <p:nvSpPr>
              <p:cNvPr id="23" name="Ovaal 22"/>
              <p:cNvSpPr/>
              <p:nvPr/>
            </p:nvSpPr>
            <p:spPr>
              <a:xfrm>
                <a:off x="4044010" y="3291017"/>
                <a:ext cx="1841326" cy="1828802"/>
              </a:xfrm>
              <a:prstGeom prst="ellipse">
                <a:avLst/>
              </a:prstGeom>
              <a:solidFill>
                <a:srgbClr val="FFFC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4" name="Tekstvak 23"/>
              <p:cNvSpPr txBox="1"/>
              <p:nvPr/>
            </p:nvSpPr>
            <p:spPr>
              <a:xfrm>
                <a:off x="4567787" y="3971033"/>
                <a:ext cx="780944" cy="482580"/>
              </a:xfrm>
              <a:prstGeom prst="rect">
                <a:avLst/>
              </a:prstGeom>
              <a:noFill/>
            </p:spPr>
            <p:txBody>
              <a:bodyPr wrap="none" rtlCol="0">
                <a:spAutoFit/>
              </a:bodyPr>
              <a:lstStyle/>
              <a:p>
                <a:pPr algn="ctr"/>
                <a:r>
                  <a:rPr lang="nl-NL" sz="1200"/>
                  <a:t>Kust</a:t>
                </a:r>
                <a:endParaRPr lang="nl-NL" sz="1200" dirty="0"/>
              </a:p>
            </p:txBody>
          </p:sp>
        </p:grpSp>
        <p:grpSp>
          <p:nvGrpSpPr>
            <p:cNvPr id="13" name="Groeperen 12"/>
            <p:cNvGrpSpPr/>
            <p:nvPr/>
          </p:nvGrpSpPr>
          <p:grpSpPr>
            <a:xfrm>
              <a:off x="7959432" y="3077993"/>
              <a:ext cx="1264704" cy="1242404"/>
              <a:chOff x="291098" y="1215139"/>
              <a:chExt cx="1841326" cy="1828802"/>
            </a:xfrm>
          </p:grpSpPr>
          <p:sp>
            <p:nvSpPr>
              <p:cNvPr id="21" name="Ovaal 20"/>
              <p:cNvSpPr/>
              <p:nvPr/>
            </p:nvSpPr>
            <p:spPr>
              <a:xfrm>
                <a:off x="291098" y="1215139"/>
                <a:ext cx="1841326" cy="1828802"/>
              </a:xfrm>
              <a:prstGeom prst="ellipse">
                <a:avLst/>
              </a:prstGeom>
              <a:solidFill>
                <a:srgbClr val="F89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2" name="Tekstvak 21"/>
              <p:cNvSpPr txBox="1"/>
              <p:nvPr/>
            </p:nvSpPr>
            <p:spPr>
              <a:xfrm>
                <a:off x="432322" y="1687912"/>
                <a:ext cx="1583986" cy="804299"/>
              </a:xfrm>
              <a:prstGeom prst="rect">
                <a:avLst/>
              </a:prstGeom>
              <a:noFill/>
            </p:spPr>
            <p:txBody>
              <a:bodyPr wrap="none" rtlCol="0">
                <a:spAutoFit/>
              </a:bodyPr>
              <a:lstStyle/>
              <a:p>
                <a:pPr algn="ctr"/>
                <a:r>
                  <a:rPr lang="nl-NL" sz="1200" dirty="0">
                    <a:solidFill>
                      <a:schemeClr val="bg1"/>
                    </a:solidFill>
                  </a:rPr>
                  <a:t>Infra in de </a:t>
                </a:r>
              </a:p>
              <a:p>
                <a:pPr algn="ctr"/>
                <a:r>
                  <a:rPr lang="nl-NL" sz="1200" dirty="0">
                    <a:solidFill>
                      <a:schemeClr val="bg1"/>
                    </a:solidFill>
                  </a:rPr>
                  <a:t>ondergrond</a:t>
                </a:r>
              </a:p>
            </p:txBody>
          </p:sp>
        </p:grpSp>
        <p:grpSp>
          <p:nvGrpSpPr>
            <p:cNvPr id="14" name="Groeperen 13"/>
            <p:cNvGrpSpPr/>
            <p:nvPr/>
          </p:nvGrpSpPr>
          <p:grpSpPr>
            <a:xfrm>
              <a:off x="7959850" y="4567792"/>
              <a:ext cx="1264704" cy="1242404"/>
              <a:chOff x="291708" y="3224344"/>
              <a:chExt cx="1841326" cy="1828802"/>
            </a:xfrm>
          </p:grpSpPr>
          <p:sp>
            <p:nvSpPr>
              <p:cNvPr id="19" name="Ovaal 18"/>
              <p:cNvSpPr/>
              <p:nvPr/>
            </p:nvSpPr>
            <p:spPr>
              <a:xfrm>
                <a:off x="291708" y="3224344"/>
                <a:ext cx="1841326" cy="1828802"/>
              </a:xfrm>
              <a:prstGeom prst="ellipse">
                <a:avLst/>
              </a:prstGeom>
              <a:solidFill>
                <a:srgbClr val="29AB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0" name="Tekstvak 19"/>
              <p:cNvSpPr txBox="1"/>
              <p:nvPr/>
            </p:nvSpPr>
            <p:spPr>
              <a:xfrm>
                <a:off x="511826" y="3752048"/>
                <a:ext cx="1429632" cy="804299"/>
              </a:xfrm>
              <a:prstGeom prst="rect">
                <a:avLst/>
              </a:prstGeom>
              <a:noFill/>
            </p:spPr>
            <p:txBody>
              <a:bodyPr wrap="none" rtlCol="0">
                <a:spAutoFit/>
              </a:bodyPr>
              <a:lstStyle/>
              <a:p>
                <a:pPr algn="ctr"/>
                <a:r>
                  <a:rPr lang="nl-NL" sz="1200" dirty="0">
                    <a:solidFill>
                      <a:schemeClr val="bg1"/>
                    </a:solidFill>
                  </a:rPr>
                  <a:t>Regionaal</a:t>
                </a:r>
                <a:r>
                  <a:rPr lang="nl-NL" sz="1200" dirty="0"/>
                  <a:t> </a:t>
                </a:r>
              </a:p>
              <a:p>
                <a:pPr algn="ctr"/>
                <a:r>
                  <a:rPr lang="nl-NL" sz="1200" dirty="0">
                    <a:solidFill>
                      <a:schemeClr val="bg1"/>
                    </a:solidFill>
                  </a:rPr>
                  <a:t>systeem</a:t>
                </a:r>
              </a:p>
            </p:txBody>
          </p:sp>
        </p:grpSp>
        <p:grpSp>
          <p:nvGrpSpPr>
            <p:cNvPr id="15" name="Groeperen 14"/>
            <p:cNvGrpSpPr/>
            <p:nvPr/>
          </p:nvGrpSpPr>
          <p:grpSpPr>
            <a:xfrm>
              <a:off x="9350443" y="5312229"/>
              <a:ext cx="1264704" cy="1242404"/>
              <a:chOff x="2190191" y="4338800"/>
              <a:chExt cx="1841326" cy="1828802"/>
            </a:xfrm>
          </p:grpSpPr>
          <p:sp>
            <p:nvSpPr>
              <p:cNvPr id="17" name="Ovaal 16"/>
              <p:cNvSpPr/>
              <p:nvPr/>
            </p:nvSpPr>
            <p:spPr>
              <a:xfrm>
                <a:off x="2190191" y="4338800"/>
                <a:ext cx="1841326" cy="1828802"/>
              </a:xfrm>
              <a:prstGeom prst="ellipse">
                <a:avLst/>
              </a:prstGeom>
              <a:solidFill>
                <a:srgbClr val="006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kstvak 17"/>
              <p:cNvSpPr txBox="1"/>
              <p:nvPr/>
            </p:nvSpPr>
            <p:spPr>
              <a:xfrm>
                <a:off x="2296385" y="4800129"/>
                <a:ext cx="1583985" cy="804299"/>
              </a:xfrm>
              <a:prstGeom prst="rect">
                <a:avLst/>
              </a:prstGeom>
              <a:noFill/>
            </p:spPr>
            <p:txBody>
              <a:bodyPr wrap="none" rtlCol="0">
                <a:spAutoFit/>
              </a:bodyPr>
              <a:lstStyle/>
              <a:p>
                <a:pPr algn="ctr"/>
                <a:r>
                  <a:rPr lang="nl-NL" sz="1200" dirty="0">
                    <a:solidFill>
                      <a:schemeClr val="bg1"/>
                    </a:solidFill>
                  </a:rPr>
                  <a:t>Inrichting </a:t>
                </a:r>
              </a:p>
              <a:p>
                <a:pPr algn="ctr"/>
                <a:r>
                  <a:rPr lang="nl-NL" sz="1200" dirty="0">
                    <a:solidFill>
                      <a:schemeClr val="bg1"/>
                    </a:solidFill>
                  </a:rPr>
                  <a:t>ondergrond</a:t>
                </a:r>
              </a:p>
            </p:txBody>
          </p:sp>
        </p:grpSp>
      </p:grpSp>
    </p:spTree>
    <p:extLst>
      <p:ext uri="{BB962C8B-B14F-4D97-AF65-F5344CB8AC3E}">
        <p14:creationId xmlns:p14="http://schemas.microsoft.com/office/powerpoint/2010/main" val="274860742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err="1" smtClean="0"/>
              <a:t>Integratie</a:t>
            </a:r>
            <a:r>
              <a:rPr lang="en-US" dirty="0" smtClean="0"/>
              <a:t> van:</a:t>
            </a:r>
          </a:p>
          <a:p>
            <a:r>
              <a:rPr lang="en-US" dirty="0" err="1" smtClean="0"/>
              <a:t>Techniek</a:t>
            </a:r>
            <a:r>
              <a:rPr lang="en-US" dirty="0" smtClean="0"/>
              <a:t>: 	</a:t>
            </a:r>
            <a:r>
              <a:rPr lang="en-US" dirty="0" err="1" smtClean="0"/>
              <a:t>inzicht</a:t>
            </a:r>
            <a:r>
              <a:rPr lang="en-US" dirty="0" smtClean="0"/>
              <a:t> in </a:t>
            </a:r>
            <a:r>
              <a:rPr lang="en-US" dirty="0" err="1" smtClean="0"/>
              <a:t>systeemgedrag</a:t>
            </a:r>
            <a:r>
              <a:rPr lang="en-US" dirty="0" smtClean="0"/>
              <a:t> en </a:t>
            </a:r>
            <a:r>
              <a:rPr lang="en-US" dirty="0" err="1" smtClean="0"/>
              <a:t>effecten</a:t>
            </a:r>
            <a:r>
              <a:rPr lang="en-US" dirty="0" smtClean="0"/>
              <a:t> van </a:t>
            </a:r>
            <a:r>
              <a:rPr lang="en-US" dirty="0" err="1" smtClean="0"/>
              <a:t>interventies</a:t>
            </a:r>
            <a:endParaRPr lang="en-US" dirty="0" smtClean="0"/>
          </a:p>
          <a:p>
            <a:r>
              <a:rPr lang="en-US" dirty="0" err="1" smtClean="0"/>
              <a:t>Risico</a:t>
            </a:r>
            <a:r>
              <a:rPr lang="en-US" dirty="0" smtClean="0"/>
              <a:t> </a:t>
            </a:r>
            <a:r>
              <a:rPr lang="en-US" dirty="0" err="1" smtClean="0"/>
              <a:t>analyse</a:t>
            </a:r>
            <a:r>
              <a:rPr lang="en-US" dirty="0" smtClean="0"/>
              <a:t>:	</a:t>
            </a:r>
            <a:r>
              <a:rPr lang="en-US" dirty="0" err="1" smtClean="0"/>
              <a:t>inzicht</a:t>
            </a:r>
            <a:r>
              <a:rPr lang="en-US" dirty="0" smtClean="0"/>
              <a:t> in </a:t>
            </a:r>
            <a:r>
              <a:rPr lang="en-US" dirty="0" err="1" smtClean="0"/>
              <a:t>effectieve</a:t>
            </a:r>
            <a:r>
              <a:rPr lang="en-US" dirty="0" smtClean="0"/>
              <a:t> </a:t>
            </a:r>
            <a:r>
              <a:rPr lang="en-US" dirty="0" err="1" smtClean="0"/>
              <a:t>risico</a:t>
            </a:r>
            <a:r>
              <a:rPr lang="en-US" dirty="0" smtClean="0"/>
              <a:t> </a:t>
            </a:r>
            <a:r>
              <a:rPr lang="en-US" dirty="0" err="1" smtClean="0"/>
              <a:t>reductie</a:t>
            </a:r>
            <a:endParaRPr lang="en-US" dirty="0" smtClean="0"/>
          </a:p>
          <a:p>
            <a:r>
              <a:rPr lang="en-US" dirty="0" err="1" smtClean="0"/>
              <a:t>Econometrie</a:t>
            </a:r>
            <a:r>
              <a:rPr lang="en-US" dirty="0" smtClean="0"/>
              <a:t>:	</a:t>
            </a:r>
            <a:r>
              <a:rPr lang="en-US" dirty="0" err="1" smtClean="0"/>
              <a:t>inzicht</a:t>
            </a:r>
            <a:r>
              <a:rPr lang="en-US" dirty="0" smtClean="0"/>
              <a:t> in </a:t>
            </a:r>
            <a:r>
              <a:rPr lang="en-US" dirty="0" err="1" smtClean="0"/>
              <a:t>kosten</a:t>
            </a:r>
            <a:r>
              <a:rPr lang="en-US" dirty="0" smtClean="0"/>
              <a:t> (en </a:t>
            </a:r>
            <a:r>
              <a:rPr lang="en-US" dirty="0" err="1" smtClean="0"/>
              <a:t>baten</a:t>
            </a:r>
            <a:r>
              <a:rPr lang="en-US" dirty="0" smtClean="0"/>
              <a:t>) </a:t>
            </a:r>
            <a:r>
              <a:rPr lang="en-US" dirty="0" smtClean="0"/>
              <a:t>van </a:t>
            </a:r>
            <a:r>
              <a:rPr lang="en-US" dirty="0" err="1" smtClean="0"/>
              <a:t>interventies</a:t>
            </a:r>
            <a:endParaRPr lang="en-US" dirty="0" smtClean="0"/>
          </a:p>
          <a:p>
            <a:endParaRPr lang="en-US" dirty="0"/>
          </a:p>
          <a:p>
            <a:r>
              <a:rPr lang="en-US" dirty="0" err="1" smtClean="0"/>
              <a:t>Omzetten</a:t>
            </a:r>
            <a:r>
              <a:rPr lang="en-US" dirty="0" smtClean="0"/>
              <a:t> van </a:t>
            </a:r>
            <a:r>
              <a:rPr lang="en-US" dirty="0" err="1" smtClean="0"/>
              <a:t>systeem</a:t>
            </a:r>
            <a:r>
              <a:rPr lang="en-US" dirty="0" smtClean="0"/>
              <a:t> </a:t>
            </a:r>
            <a:r>
              <a:rPr lang="en-US" dirty="0" err="1" smtClean="0"/>
              <a:t>eisen</a:t>
            </a:r>
            <a:r>
              <a:rPr lang="en-US" dirty="0" smtClean="0"/>
              <a:t> in </a:t>
            </a:r>
            <a:r>
              <a:rPr lang="en-US" dirty="0" err="1" smtClean="0"/>
              <a:t>een</a:t>
            </a:r>
            <a:r>
              <a:rPr lang="en-US" dirty="0" smtClean="0"/>
              <a:t> </a:t>
            </a:r>
            <a:r>
              <a:rPr lang="en-US" dirty="0" err="1" smtClean="0"/>
              <a:t>tactisch</a:t>
            </a:r>
            <a:r>
              <a:rPr lang="en-US" dirty="0" smtClean="0"/>
              <a:t> plan</a:t>
            </a:r>
          </a:p>
          <a:p>
            <a:pPr lvl="1">
              <a:buFont typeface="Wingdings" panose="05000000000000000000" pitchFamily="2" charset="2"/>
              <a:buChar char="q"/>
            </a:pPr>
            <a:r>
              <a:rPr lang="en-US" dirty="0" err="1" smtClean="0">
                <a:solidFill>
                  <a:srgbClr val="00B0F0"/>
                </a:solidFill>
              </a:rPr>
              <a:t>Optimaal</a:t>
            </a:r>
            <a:r>
              <a:rPr lang="en-US" dirty="0" smtClean="0">
                <a:solidFill>
                  <a:srgbClr val="00B0F0"/>
                </a:solidFill>
              </a:rPr>
              <a:t> </a:t>
            </a:r>
            <a:r>
              <a:rPr lang="en-US" dirty="0" err="1" smtClean="0">
                <a:solidFill>
                  <a:srgbClr val="00B0F0"/>
                </a:solidFill>
              </a:rPr>
              <a:t>prioriteren</a:t>
            </a:r>
            <a:r>
              <a:rPr lang="en-US" dirty="0" smtClean="0">
                <a:solidFill>
                  <a:srgbClr val="00B0F0"/>
                </a:solidFill>
              </a:rPr>
              <a:t> en </a:t>
            </a:r>
            <a:r>
              <a:rPr lang="en-US" dirty="0" err="1" smtClean="0">
                <a:solidFill>
                  <a:srgbClr val="00B0F0"/>
                </a:solidFill>
              </a:rPr>
              <a:t>plannen</a:t>
            </a:r>
            <a:r>
              <a:rPr lang="en-US" dirty="0" smtClean="0">
                <a:solidFill>
                  <a:srgbClr val="00B0F0"/>
                </a:solidFill>
              </a:rPr>
              <a:t> </a:t>
            </a:r>
            <a:r>
              <a:rPr lang="en-US" dirty="0" err="1" smtClean="0">
                <a:solidFill>
                  <a:srgbClr val="00B0F0"/>
                </a:solidFill>
              </a:rPr>
              <a:t>interventies</a:t>
            </a:r>
            <a:endParaRPr lang="en-US" dirty="0" smtClean="0">
              <a:solidFill>
                <a:srgbClr val="00B0F0"/>
              </a:solidFill>
            </a:endParaRPr>
          </a:p>
          <a:p>
            <a:pPr lvl="1">
              <a:buFont typeface="Wingdings" panose="05000000000000000000" pitchFamily="2" charset="2"/>
              <a:buChar char="q"/>
            </a:pPr>
            <a:r>
              <a:rPr lang="en-US" dirty="0" err="1" smtClean="0">
                <a:solidFill>
                  <a:srgbClr val="00B0F0"/>
                </a:solidFill>
              </a:rPr>
              <a:t>Inzicht</a:t>
            </a:r>
            <a:r>
              <a:rPr lang="en-US" dirty="0" smtClean="0">
                <a:solidFill>
                  <a:srgbClr val="00B0F0"/>
                </a:solidFill>
              </a:rPr>
              <a:t> in </a:t>
            </a:r>
            <a:r>
              <a:rPr lang="en-US" dirty="0" err="1" smtClean="0">
                <a:solidFill>
                  <a:srgbClr val="00B0F0"/>
                </a:solidFill>
              </a:rPr>
              <a:t>systeem</a:t>
            </a:r>
            <a:r>
              <a:rPr lang="en-US" dirty="0" smtClean="0">
                <a:solidFill>
                  <a:srgbClr val="00B0F0"/>
                </a:solidFill>
              </a:rPr>
              <a:t> </a:t>
            </a:r>
            <a:r>
              <a:rPr lang="en-US" dirty="0" err="1" smtClean="0">
                <a:solidFill>
                  <a:srgbClr val="00B0F0"/>
                </a:solidFill>
              </a:rPr>
              <a:t>risico’s</a:t>
            </a:r>
            <a:r>
              <a:rPr lang="en-US" dirty="0" smtClean="0">
                <a:solidFill>
                  <a:srgbClr val="00B0F0"/>
                </a:solidFill>
              </a:rPr>
              <a:t> en </a:t>
            </a:r>
            <a:r>
              <a:rPr lang="en-US" dirty="0" err="1" smtClean="0">
                <a:solidFill>
                  <a:srgbClr val="00B0F0"/>
                </a:solidFill>
              </a:rPr>
              <a:t>kosten</a:t>
            </a:r>
            <a:r>
              <a:rPr lang="en-US" dirty="0" smtClean="0">
                <a:solidFill>
                  <a:srgbClr val="00B0F0"/>
                </a:solidFill>
              </a:rPr>
              <a:t> / TCO’s</a:t>
            </a:r>
          </a:p>
          <a:p>
            <a:r>
              <a:rPr lang="en-US" dirty="0" err="1" smtClean="0"/>
              <a:t>Omzetten</a:t>
            </a:r>
            <a:r>
              <a:rPr lang="en-US" dirty="0" smtClean="0"/>
              <a:t> van </a:t>
            </a:r>
            <a:r>
              <a:rPr lang="en-US" dirty="0" err="1" smtClean="0"/>
              <a:t>een</a:t>
            </a:r>
            <a:r>
              <a:rPr lang="en-US" dirty="0" smtClean="0"/>
              <a:t> </a:t>
            </a:r>
            <a:r>
              <a:rPr lang="en-US" dirty="0" err="1" smtClean="0"/>
              <a:t>tactisch</a:t>
            </a:r>
            <a:r>
              <a:rPr lang="en-US" dirty="0" smtClean="0"/>
              <a:t> plan in </a:t>
            </a:r>
            <a:r>
              <a:rPr lang="en-US" dirty="0" err="1" smtClean="0"/>
              <a:t>een</a:t>
            </a:r>
            <a:r>
              <a:rPr lang="en-US" dirty="0" smtClean="0"/>
              <a:t> </a:t>
            </a:r>
            <a:r>
              <a:rPr lang="en-US" dirty="0" err="1" smtClean="0"/>
              <a:t>operationeel</a:t>
            </a:r>
            <a:r>
              <a:rPr lang="en-US" dirty="0" smtClean="0"/>
              <a:t> plan</a:t>
            </a:r>
          </a:p>
          <a:p>
            <a:pPr lvl="1">
              <a:buFont typeface="Wingdings" panose="05000000000000000000" pitchFamily="2" charset="2"/>
              <a:buChar char="q"/>
            </a:pPr>
            <a:r>
              <a:rPr lang="en-US" dirty="0" err="1" smtClean="0">
                <a:solidFill>
                  <a:srgbClr val="00B0F0"/>
                </a:solidFill>
              </a:rPr>
              <a:t>afleiden</a:t>
            </a:r>
            <a:r>
              <a:rPr lang="en-US" dirty="0" smtClean="0">
                <a:solidFill>
                  <a:srgbClr val="00B0F0"/>
                </a:solidFill>
              </a:rPr>
              <a:t> van object </a:t>
            </a:r>
            <a:r>
              <a:rPr lang="en-US" dirty="0" err="1" smtClean="0">
                <a:solidFill>
                  <a:srgbClr val="00B0F0"/>
                </a:solidFill>
              </a:rPr>
              <a:t>eisen</a:t>
            </a:r>
            <a:r>
              <a:rPr lang="en-US" dirty="0" smtClean="0">
                <a:solidFill>
                  <a:srgbClr val="00B0F0"/>
                </a:solidFill>
              </a:rPr>
              <a:t> </a:t>
            </a:r>
            <a:r>
              <a:rPr lang="en-US" dirty="0" err="1" smtClean="0">
                <a:solidFill>
                  <a:srgbClr val="00B0F0"/>
                </a:solidFill>
              </a:rPr>
              <a:t>obv</a:t>
            </a:r>
            <a:r>
              <a:rPr lang="en-US" dirty="0" smtClean="0">
                <a:solidFill>
                  <a:srgbClr val="00B0F0"/>
                </a:solidFill>
              </a:rPr>
              <a:t> </a:t>
            </a:r>
            <a:r>
              <a:rPr lang="en-US" dirty="0" err="1" smtClean="0">
                <a:solidFill>
                  <a:srgbClr val="00B0F0"/>
                </a:solidFill>
              </a:rPr>
              <a:t>systeemeisen</a:t>
            </a:r>
            <a:r>
              <a:rPr lang="en-US" dirty="0" smtClean="0">
                <a:solidFill>
                  <a:srgbClr val="00B0F0"/>
                </a:solidFill>
              </a:rPr>
              <a:t> </a:t>
            </a:r>
          </a:p>
          <a:p>
            <a:pPr lvl="1">
              <a:buFont typeface="Wingdings" panose="05000000000000000000" pitchFamily="2" charset="2"/>
              <a:buChar char="q"/>
            </a:pPr>
            <a:r>
              <a:rPr lang="en-US" dirty="0" err="1" smtClean="0">
                <a:solidFill>
                  <a:srgbClr val="00B0F0"/>
                </a:solidFill>
              </a:rPr>
              <a:t>Inspectieplannen</a:t>
            </a:r>
            <a:r>
              <a:rPr lang="en-US" dirty="0" smtClean="0">
                <a:solidFill>
                  <a:srgbClr val="00B0F0"/>
                </a:solidFill>
              </a:rPr>
              <a:t> </a:t>
            </a:r>
            <a:r>
              <a:rPr lang="en-US" dirty="0" err="1" smtClean="0">
                <a:solidFill>
                  <a:srgbClr val="00B0F0"/>
                </a:solidFill>
              </a:rPr>
              <a:t>afstemmen</a:t>
            </a:r>
            <a:r>
              <a:rPr lang="en-US" dirty="0" smtClean="0">
                <a:solidFill>
                  <a:srgbClr val="00B0F0"/>
                </a:solidFill>
              </a:rPr>
              <a:t> op </a:t>
            </a:r>
            <a:r>
              <a:rPr lang="en-US" dirty="0" err="1" smtClean="0">
                <a:solidFill>
                  <a:srgbClr val="00B0F0"/>
                </a:solidFill>
              </a:rPr>
              <a:t>levenscyclus</a:t>
            </a:r>
            <a:endParaRPr lang="en-US" dirty="0" smtClean="0">
              <a:solidFill>
                <a:srgbClr val="00B0F0"/>
              </a:solidFill>
            </a:endParaRPr>
          </a:p>
          <a:p>
            <a:pPr lvl="1"/>
            <a:endParaRPr lang="en-US" dirty="0" smtClean="0"/>
          </a:p>
          <a:p>
            <a:pPr lvl="1"/>
            <a:endParaRPr lang="en-GB" dirty="0"/>
          </a:p>
        </p:txBody>
      </p:sp>
      <p:sp>
        <p:nvSpPr>
          <p:cNvPr id="3" name="Title 2"/>
          <p:cNvSpPr>
            <a:spLocks noGrp="1"/>
          </p:cNvSpPr>
          <p:nvPr>
            <p:ph type="title"/>
          </p:nvPr>
        </p:nvSpPr>
        <p:spPr/>
        <p:txBody>
          <a:bodyPr/>
          <a:lstStyle/>
          <a:p>
            <a:r>
              <a:rPr lang="en-US" dirty="0" smtClean="0"/>
              <a:t>ROBAMCI </a:t>
            </a:r>
            <a:r>
              <a:rPr lang="en-US" dirty="0" err="1" smtClean="0"/>
              <a:t>resultaten</a:t>
            </a:r>
            <a:endParaRPr lang="en-GB" dirty="0"/>
          </a:p>
        </p:txBody>
      </p:sp>
      <p:sp>
        <p:nvSpPr>
          <p:cNvPr id="4" name="Text Placeholder 3"/>
          <p:cNvSpPr>
            <a:spLocks noGrp="1"/>
          </p:cNvSpPr>
          <p:nvPr>
            <p:ph type="body" idx="11"/>
          </p:nvPr>
        </p:nvSpPr>
        <p:spPr/>
        <p:txBody>
          <a:bodyPr/>
          <a:lstStyle/>
          <a:p>
            <a:endParaRPr lang="en-GB"/>
          </a:p>
        </p:txBody>
      </p:sp>
    </p:spTree>
    <p:extLst>
      <p:ext uri="{BB962C8B-B14F-4D97-AF65-F5344CB8AC3E}">
        <p14:creationId xmlns:p14="http://schemas.microsoft.com/office/powerpoint/2010/main" val="119810290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 calcmode="lin" valueType="num">
                                      <p:cBhvr additive="base">
                                        <p:cTn id="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anim calcmode="lin" valueType="num">
                                      <p:cBhvr additive="base">
                                        <p:cTn id="1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anim calcmode="lin" valueType="num">
                                      <p:cBhvr additive="base">
                                        <p:cTn id="15"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anim calcmode="lin" valueType="num">
                                      <p:cBhvr additive="base">
                                        <p:cTn id="2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8" end="8"/>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anim calcmode="lin" valueType="num">
                                      <p:cBhvr additive="base">
                                        <p:cTn id="25"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9" end="9"/>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anim calcmode="lin" valueType="num">
                                      <p:cBhvr additive="base">
                                        <p:cTn id="29"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4845" y="1523999"/>
            <a:ext cx="4397493" cy="4735025"/>
          </a:xfrm>
        </p:spPr>
        <p:txBody>
          <a:bodyPr>
            <a:normAutofit/>
          </a:bodyPr>
          <a:lstStyle/>
          <a:p>
            <a:r>
              <a:rPr lang="en-US" dirty="0" smtClean="0"/>
              <a:t>Van </a:t>
            </a:r>
            <a:r>
              <a:rPr lang="en-US" dirty="0" err="1" smtClean="0"/>
              <a:t>inspectie</a:t>
            </a:r>
            <a:r>
              <a:rPr lang="en-US" dirty="0" smtClean="0"/>
              <a:t> </a:t>
            </a:r>
            <a:r>
              <a:rPr lang="en-US" dirty="0" err="1" smtClean="0"/>
              <a:t>naar</a:t>
            </a:r>
            <a:r>
              <a:rPr lang="en-US" dirty="0" smtClean="0"/>
              <a:t> </a:t>
            </a:r>
            <a:r>
              <a:rPr lang="en-US" dirty="0" err="1" smtClean="0"/>
              <a:t>faalkans</a:t>
            </a:r>
            <a:endParaRPr lang="en-US" dirty="0" smtClean="0"/>
          </a:p>
          <a:p>
            <a:endParaRPr lang="en-US" sz="3200" dirty="0"/>
          </a:p>
          <a:p>
            <a:endParaRPr lang="en-US" dirty="0"/>
          </a:p>
          <a:p>
            <a:endParaRPr lang="en-GB" dirty="0"/>
          </a:p>
        </p:txBody>
      </p:sp>
      <p:sp>
        <p:nvSpPr>
          <p:cNvPr id="3" name="Title 2"/>
          <p:cNvSpPr>
            <a:spLocks noGrp="1"/>
          </p:cNvSpPr>
          <p:nvPr>
            <p:ph type="title"/>
          </p:nvPr>
        </p:nvSpPr>
        <p:spPr/>
        <p:txBody>
          <a:bodyPr/>
          <a:lstStyle/>
          <a:p>
            <a:r>
              <a:rPr lang="en-US" dirty="0" smtClean="0"/>
              <a:t>De </a:t>
            </a:r>
            <a:r>
              <a:rPr lang="en-US" dirty="0" err="1" smtClean="0"/>
              <a:t>uitdagingen</a:t>
            </a:r>
            <a:endParaRPr lang="en-GB"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0004" y="627540"/>
            <a:ext cx="2546579" cy="1608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469154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Van </a:t>
            </a:r>
            <a:r>
              <a:rPr lang="en-US" dirty="0" err="1" smtClean="0"/>
              <a:t>huidige</a:t>
            </a:r>
            <a:r>
              <a:rPr lang="en-US" dirty="0" smtClean="0"/>
              <a:t> </a:t>
            </a:r>
            <a:r>
              <a:rPr lang="en-US" dirty="0" err="1" smtClean="0"/>
              <a:t>Faalkans</a:t>
            </a:r>
            <a:r>
              <a:rPr lang="en-US" dirty="0" smtClean="0"/>
              <a:t> per asset </a:t>
            </a:r>
            <a:r>
              <a:rPr lang="en-US" dirty="0" err="1" smtClean="0"/>
              <a:t>naar</a:t>
            </a:r>
            <a:r>
              <a:rPr lang="en-US" dirty="0" smtClean="0"/>
              <a:t> </a:t>
            </a:r>
            <a:r>
              <a:rPr lang="en-US" dirty="0" err="1" smtClean="0"/>
              <a:t>systeem</a:t>
            </a:r>
            <a:r>
              <a:rPr lang="en-US" dirty="0" smtClean="0"/>
              <a:t> </a:t>
            </a:r>
            <a:r>
              <a:rPr lang="en-US" dirty="0" err="1" smtClean="0"/>
              <a:t>risico</a:t>
            </a:r>
            <a:r>
              <a:rPr lang="en-US" dirty="0" smtClean="0"/>
              <a:t> in de </a:t>
            </a:r>
            <a:r>
              <a:rPr lang="en-US" dirty="0" err="1" smtClean="0"/>
              <a:t>tijd</a:t>
            </a:r>
            <a:endParaRPr lang="en-GB" dirty="0"/>
          </a:p>
        </p:txBody>
      </p:sp>
      <p:sp>
        <p:nvSpPr>
          <p:cNvPr id="4" name="Text Placeholder 3"/>
          <p:cNvSpPr>
            <a:spLocks noGrp="1"/>
          </p:cNvSpPr>
          <p:nvPr>
            <p:ph type="body" idx="11"/>
          </p:nvPr>
        </p:nvSpPr>
        <p:spPr/>
        <p:txBody>
          <a:bodyPr/>
          <a:lstStyle/>
          <a:p>
            <a:endParaRPr lang="en-GB"/>
          </a:p>
        </p:txBody>
      </p:sp>
      <p:cxnSp>
        <p:nvCxnSpPr>
          <p:cNvPr id="6" name="Straight Connector 5"/>
          <p:cNvCxnSpPr/>
          <p:nvPr/>
        </p:nvCxnSpPr>
        <p:spPr>
          <a:xfrm>
            <a:off x="1735015" y="2332892"/>
            <a:ext cx="1" cy="30714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735015" y="5404338"/>
            <a:ext cx="4970585"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73015" y="2332892"/>
            <a:ext cx="644770" cy="584775"/>
          </a:xfrm>
          <a:prstGeom prst="rect">
            <a:avLst/>
          </a:prstGeom>
          <a:noFill/>
        </p:spPr>
        <p:txBody>
          <a:bodyPr wrap="square" rtlCol="0">
            <a:spAutoFit/>
          </a:bodyPr>
          <a:lstStyle/>
          <a:p>
            <a:r>
              <a:rPr lang="en-US" sz="3200" dirty="0" smtClean="0"/>
              <a:t>P</a:t>
            </a:r>
            <a:r>
              <a:rPr lang="en-US" dirty="0" smtClean="0"/>
              <a:t>f</a:t>
            </a:r>
            <a:endParaRPr lang="en-GB" dirty="0"/>
          </a:p>
        </p:txBody>
      </p:sp>
      <p:sp>
        <p:nvSpPr>
          <p:cNvPr id="16" name="TextBox 15"/>
          <p:cNvSpPr txBox="1"/>
          <p:nvPr/>
        </p:nvSpPr>
        <p:spPr>
          <a:xfrm>
            <a:off x="4759550" y="5589004"/>
            <a:ext cx="1981201" cy="369332"/>
          </a:xfrm>
          <a:prstGeom prst="rect">
            <a:avLst/>
          </a:prstGeom>
          <a:noFill/>
        </p:spPr>
        <p:txBody>
          <a:bodyPr wrap="square" rtlCol="0">
            <a:spAutoFit/>
          </a:bodyPr>
          <a:lstStyle/>
          <a:p>
            <a:r>
              <a:rPr lang="en-US" dirty="0" err="1" smtClean="0"/>
              <a:t>Tijd</a:t>
            </a:r>
            <a:r>
              <a:rPr lang="en-US" dirty="0" smtClean="0"/>
              <a:t> - </a:t>
            </a:r>
            <a:r>
              <a:rPr lang="en-US" dirty="0" err="1" smtClean="0"/>
              <a:t>Levensduur</a:t>
            </a:r>
            <a:endParaRPr lang="en-GB" dirty="0"/>
          </a:p>
        </p:txBody>
      </p:sp>
      <p:cxnSp>
        <p:nvCxnSpPr>
          <p:cNvPr id="18" name="Straight Connector 17"/>
          <p:cNvCxnSpPr/>
          <p:nvPr/>
        </p:nvCxnSpPr>
        <p:spPr>
          <a:xfrm>
            <a:off x="2614246" y="54043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614246" y="5298831"/>
            <a:ext cx="0" cy="290173"/>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321169" y="5589004"/>
            <a:ext cx="797169" cy="369332"/>
          </a:xfrm>
          <a:prstGeom prst="rect">
            <a:avLst/>
          </a:prstGeom>
          <a:noFill/>
        </p:spPr>
        <p:txBody>
          <a:bodyPr wrap="square" rtlCol="0">
            <a:spAutoFit/>
          </a:bodyPr>
          <a:lstStyle/>
          <a:p>
            <a:r>
              <a:rPr lang="en-US" dirty="0" err="1" smtClean="0"/>
              <a:t>Heden</a:t>
            </a:r>
            <a:endParaRPr lang="en-GB" dirty="0"/>
          </a:p>
        </p:txBody>
      </p:sp>
      <p:sp>
        <p:nvSpPr>
          <p:cNvPr id="22" name="Flowchart: Summing Junction 21"/>
          <p:cNvSpPr/>
          <p:nvPr/>
        </p:nvSpPr>
        <p:spPr>
          <a:xfrm>
            <a:off x="2485292" y="4360985"/>
            <a:ext cx="234461" cy="257907"/>
          </a:xfrm>
          <a:prstGeom prst="flowChartSummingJunct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lowchart: Summing Junction 22"/>
          <p:cNvSpPr/>
          <p:nvPr/>
        </p:nvSpPr>
        <p:spPr>
          <a:xfrm>
            <a:off x="2497016" y="3751390"/>
            <a:ext cx="234461" cy="257907"/>
          </a:xfrm>
          <a:prstGeom prst="flowChartSummingJunc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Arc 23"/>
          <p:cNvSpPr/>
          <p:nvPr/>
        </p:nvSpPr>
        <p:spPr>
          <a:xfrm rot="9635760">
            <a:off x="2159304" y="3092266"/>
            <a:ext cx="5289576" cy="903196"/>
          </a:xfrm>
          <a:prstGeom prst="arc">
            <a:avLst>
              <a:gd name="adj1" fmla="val 16200000"/>
              <a:gd name="adj2" fmla="val 21276301"/>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5" name="Arc 24"/>
          <p:cNvSpPr/>
          <p:nvPr/>
        </p:nvSpPr>
        <p:spPr>
          <a:xfrm rot="8764816">
            <a:off x="2037848" y="1545988"/>
            <a:ext cx="5289576" cy="1493223"/>
          </a:xfrm>
          <a:prstGeom prst="arc">
            <a:avLst>
              <a:gd name="adj1" fmla="val 16200000"/>
              <a:gd name="adj2" fmla="val 21276301"/>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26" name="Picture 25"/>
          <p:cNvPicPr/>
          <p:nvPr/>
        </p:nvPicPr>
        <p:blipFill rotWithShape="1">
          <a:blip r:embed="rId2"/>
          <a:srcRect l="18433" r="19355"/>
          <a:stretch/>
        </p:blipFill>
        <p:spPr bwMode="auto">
          <a:xfrm>
            <a:off x="6400783" y="2497705"/>
            <a:ext cx="2731477" cy="2053200"/>
          </a:xfrm>
          <a:prstGeom prst="rect">
            <a:avLst/>
          </a:prstGeom>
          <a:ln>
            <a:noFill/>
          </a:ln>
          <a:extLst>
            <a:ext uri="{53640926-AAD7-44D8-BBD7-CCE9431645EC}">
              <a14:shadowObscured xmlns:a14="http://schemas.microsoft.com/office/drawing/2010/main"/>
            </a:ext>
          </a:extLst>
        </p:spPr>
      </p:pic>
      <p:sp>
        <p:nvSpPr>
          <p:cNvPr id="27" name="Oval 26"/>
          <p:cNvSpPr/>
          <p:nvPr/>
        </p:nvSpPr>
        <p:spPr>
          <a:xfrm>
            <a:off x="6400782" y="2414946"/>
            <a:ext cx="2684585" cy="2649419"/>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Curved Connector 29"/>
          <p:cNvCxnSpPr>
            <a:endCxn id="33" idx="2"/>
          </p:cNvCxnSpPr>
          <p:nvPr/>
        </p:nvCxnSpPr>
        <p:spPr>
          <a:xfrm flipV="1">
            <a:off x="4220307" y="3448332"/>
            <a:ext cx="3073660" cy="897420"/>
          </a:xfrm>
          <a:prstGeom prst="curved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Flowchart: Summing Junction 32"/>
          <p:cNvSpPr/>
          <p:nvPr/>
        </p:nvSpPr>
        <p:spPr>
          <a:xfrm>
            <a:off x="7293967" y="3352800"/>
            <a:ext cx="154721" cy="191064"/>
          </a:xfrm>
          <a:prstGeom prst="flowChartSummingJunct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Curved Connector 34"/>
          <p:cNvCxnSpPr/>
          <p:nvPr/>
        </p:nvCxnSpPr>
        <p:spPr>
          <a:xfrm flipV="1">
            <a:off x="3938954" y="3259015"/>
            <a:ext cx="2567354" cy="386862"/>
          </a:xfrm>
          <a:prstGeom prst="curved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39262" y="3106615"/>
            <a:ext cx="1195755" cy="584775"/>
          </a:xfrm>
          <a:prstGeom prst="rect">
            <a:avLst/>
          </a:prstGeom>
          <a:noFill/>
        </p:spPr>
        <p:txBody>
          <a:bodyPr wrap="square" rtlCol="0">
            <a:spAutoFit/>
          </a:bodyPr>
          <a:lstStyle/>
          <a:p>
            <a:r>
              <a:rPr lang="en-US" sz="3200" dirty="0" err="1" smtClean="0"/>
              <a:t>Risico</a:t>
            </a:r>
            <a:endParaRPr lang="en-GB" sz="3200" dirty="0"/>
          </a:p>
        </p:txBody>
      </p:sp>
      <p:sp>
        <p:nvSpPr>
          <p:cNvPr id="43" name="TextBox 42"/>
          <p:cNvSpPr txBox="1"/>
          <p:nvPr/>
        </p:nvSpPr>
        <p:spPr>
          <a:xfrm>
            <a:off x="2180493" y="4677508"/>
            <a:ext cx="797169" cy="400110"/>
          </a:xfrm>
          <a:prstGeom prst="rect">
            <a:avLst/>
          </a:prstGeom>
          <a:noFill/>
        </p:spPr>
        <p:txBody>
          <a:bodyPr wrap="square" rtlCol="0">
            <a:spAutoFit/>
          </a:bodyPr>
          <a:lstStyle/>
          <a:p>
            <a:r>
              <a:rPr lang="en-US" sz="2000" dirty="0" smtClean="0"/>
              <a:t>Asset</a:t>
            </a:r>
            <a:endParaRPr lang="en-GB" sz="2000" dirty="0"/>
          </a:p>
        </p:txBody>
      </p:sp>
      <p:sp>
        <p:nvSpPr>
          <p:cNvPr id="44" name="TextBox 43"/>
          <p:cNvSpPr txBox="1"/>
          <p:nvPr/>
        </p:nvSpPr>
        <p:spPr>
          <a:xfrm>
            <a:off x="1981203" y="3294195"/>
            <a:ext cx="2039815" cy="400110"/>
          </a:xfrm>
          <a:prstGeom prst="rect">
            <a:avLst/>
          </a:prstGeom>
          <a:noFill/>
        </p:spPr>
        <p:txBody>
          <a:bodyPr wrap="square" rtlCol="0">
            <a:spAutoFit/>
          </a:bodyPr>
          <a:lstStyle/>
          <a:p>
            <a:r>
              <a:rPr lang="en-US" sz="2000" dirty="0" err="1" smtClean="0"/>
              <a:t>Netwerk</a:t>
            </a:r>
            <a:r>
              <a:rPr lang="en-US" sz="2000" dirty="0" smtClean="0"/>
              <a:t>/</a:t>
            </a:r>
            <a:r>
              <a:rPr lang="en-US" sz="2000" dirty="0" err="1"/>
              <a:t>S</a:t>
            </a:r>
            <a:r>
              <a:rPr lang="en-US" sz="2000" dirty="0" err="1" smtClean="0"/>
              <a:t>ysteem</a:t>
            </a:r>
            <a:endParaRPr lang="en-GB" sz="2000" dirty="0"/>
          </a:p>
        </p:txBody>
      </p:sp>
    </p:spTree>
    <p:extLst>
      <p:ext uri="{BB962C8B-B14F-4D97-AF65-F5344CB8AC3E}">
        <p14:creationId xmlns:p14="http://schemas.microsoft.com/office/powerpoint/2010/main" val="346827575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500" fill="hold"/>
                                        <p:tgtEl>
                                          <p:spTgt spid="44"/>
                                        </p:tgtEl>
                                        <p:attrNameLst>
                                          <p:attrName>ppt_x</p:attrName>
                                        </p:attrNameLst>
                                      </p:cBhvr>
                                      <p:tavLst>
                                        <p:tav tm="0">
                                          <p:val>
                                            <p:strVal val="#ppt_x"/>
                                          </p:val>
                                        </p:tav>
                                        <p:tav tm="100000">
                                          <p:val>
                                            <p:strVal val="#ppt_x"/>
                                          </p:val>
                                        </p:tav>
                                      </p:tavLst>
                                    </p:anim>
                                    <p:anim calcmode="lin" valueType="num">
                                      <p:cBhvr additive="base">
                                        <p:cTn id="12" dur="500" fill="hold"/>
                                        <p:tgtEl>
                                          <p:spTgt spid="4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80">
                                          <p:stCondLst>
                                            <p:cond delay="0"/>
                                          </p:stCondLst>
                                        </p:cTn>
                                        <p:tgtEl>
                                          <p:spTgt spid="25"/>
                                        </p:tgtEl>
                                      </p:cBhvr>
                                    </p:animEffect>
                                    <p:anim calcmode="lin" valueType="num">
                                      <p:cBhvr>
                                        <p:cTn id="2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1" dur="26">
                                          <p:stCondLst>
                                            <p:cond delay="650"/>
                                          </p:stCondLst>
                                        </p:cTn>
                                        <p:tgtEl>
                                          <p:spTgt spid="25"/>
                                        </p:tgtEl>
                                      </p:cBhvr>
                                      <p:to x="100000" y="60000"/>
                                    </p:animScale>
                                    <p:animScale>
                                      <p:cBhvr>
                                        <p:cTn id="32" dur="166" decel="50000">
                                          <p:stCondLst>
                                            <p:cond delay="676"/>
                                          </p:stCondLst>
                                        </p:cTn>
                                        <p:tgtEl>
                                          <p:spTgt spid="25"/>
                                        </p:tgtEl>
                                      </p:cBhvr>
                                      <p:to x="100000" y="100000"/>
                                    </p:animScale>
                                    <p:animScale>
                                      <p:cBhvr>
                                        <p:cTn id="33" dur="26">
                                          <p:stCondLst>
                                            <p:cond delay="1312"/>
                                          </p:stCondLst>
                                        </p:cTn>
                                        <p:tgtEl>
                                          <p:spTgt spid="25"/>
                                        </p:tgtEl>
                                      </p:cBhvr>
                                      <p:to x="100000" y="80000"/>
                                    </p:animScale>
                                    <p:animScale>
                                      <p:cBhvr>
                                        <p:cTn id="34" dur="166" decel="50000">
                                          <p:stCondLst>
                                            <p:cond delay="1338"/>
                                          </p:stCondLst>
                                        </p:cTn>
                                        <p:tgtEl>
                                          <p:spTgt spid="25"/>
                                        </p:tgtEl>
                                      </p:cBhvr>
                                      <p:to x="100000" y="100000"/>
                                    </p:animScale>
                                    <p:animScale>
                                      <p:cBhvr>
                                        <p:cTn id="35" dur="26">
                                          <p:stCondLst>
                                            <p:cond delay="1642"/>
                                          </p:stCondLst>
                                        </p:cTn>
                                        <p:tgtEl>
                                          <p:spTgt spid="25"/>
                                        </p:tgtEl>
                                      </p:cBhvr>
                                      <p:to x="100000" y="90000"/>
                                    </p:animScale>
                                    <p:animScale>
                                      <p:cBhvr>
                                        <p:cTn id="36" dur="166" decel="50000">
                                          <p:stCondLst>
                                            <p:cond delay="1668"/>
                                          </p:stCondLst>
                                        </p:cTn>
                                        <p:tgtEl>
                                          <p:spTgt spid="25"/>
                                        </p:tgtEl>
                                      </p:cBhvr>
                                      <p:to x="100000" y="100000"/>
                                    </p:animScale>
                                    <p:animScale>
                                      <p:cBhvr>
                                        <p:cTn id="37" dur="26">
                                          <p:stCondLst>
                                            <p:cond delay="1808"/>
                                          </p:stCondLst>
                                        </p:cTn>
                                        <p:tgtEl>
                                          <p:spTgt spid="25"/>
                                        </p:tgtEl>
                                      </p:cBhvr>
                                      <p:to x="100000" y="95000"/>
                                    </p:animScale>
                                    <p:animScale>
                                      <p:cBhvr>
                                        <p:cTn id="38" dur="166" decel="50000">
                                          <p:stCondLst>
                                            <p:cond delay="1834"/>
                                          </p:stCondLst>
                                        </p:cTn>
                                        <p:tgtEl>
                                          <p:spTgt spid="25"/>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down)">
                                      <p:cBhvr>
                                        <p:cTn id="41" dur="580">
                                          <p:stCondLst>
                                            <p:cond delay="0"/>
                                          </p:stCondLst>
                                        </p:cTn>
                                        <p:tgtEl>
                                          <p:spTgt spid="24"/>
                                        </p:tgtEl>
                                      </p:cBhvr>
                                    </p:animEffect>
                                    <p:anim calcmode="lin" valueType="num">
                                      <p:cBhvr>
                                        <p:cTn id="42"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47" dur="26">
                                          <p:stCondLst>
                                            <p:cond delay="650"/>
                                          </p:stCondLst>
                                        </p:cTn>
                                        <p:tgtEl>
                                          <p:spTgt spid="24"/>
                                        </p:tgtEl>
                                      </p:cBhvr>
                                      <p:to x="100000" y="60000"/>
                                    </p:animScale>
                                    <p:animScale>
                                      <p:cBhvr>
                                        <p:cTn id="48" dur="166" decel="50000">
                                          <p:stCondLst>
                                            <p:cond delay="676"/>
                                          </p:stCondLst>
                                        </p:cTn>
                                        <p:tgtEl>
                                          <p:spTgt spid="24"/>
                                        </p:tgtEl>
                                      </p:cBhvr>
                                      <p:to x="100000" y="100000"/>
                                    </p:animScale>
                                    <p:animScale>
                                      <p:cBhvr>
                                        <p:cTn id="49" dur="26">
                                          <p:stCondLst>
                                            <p:cond delay="1312"/>
                                          </p:stCondLst>
                                        </p:cTn>
                                        <p:tgtEl>
                                          <p:spTgt spid="24"/>
                                        </p:tgtEl>
                                      </p:cBhvr>
                                      <p:to x="100000" y="80000"/>
                                    </p:animScale>
                                    <p:animScale>
                                      <p:cBhvr>
                                        <p:cTn id="50" dur="166" decel="50000">
                                          <p:stCondLst>
                                            <p:cond delay="1338"/>
                                          </p:stCondLst>
                                        </p:cTn>
                                        <p:tgtEl>
                                          <p:spTgt spid="24"/>
                                        </p:tgtEl>
                                      </p:cBhvr>
                                      <p:to x="100000" y="100000"/>
                                    </p:animScale>
                                    <p:animScale>
                                      <p:cBhvr>
                                        <p:cTn id="51" dur="26">
                                          <p:stCondLst>
                                            <p:cond delay="1642"/>
                                          </p:stCondLst>
                                        </p:cTn>
                                        <p:tgtEl>
                                          <p:spTgt spid="24"/>
                                        </p:tgtEl>
                                      </p:cBhvr>
                                      <p:to x="100000" y="90000"/>
                                    </p:animScale>
                                    <p:animScale>
                                      <p:cBhvr>
                                        <p:cTn id="52" dur="166" decel="50000">
                                          <p:stCondLst>
                                            <p:cond delay="1668"/>
                                          </p:stCondLst>
                                        </p:cTn>
                                        <p:tgtEl>
                                          <p:spTgt spid="24"/>
                                        </p:tgtEl>
                                      </p:cBhvr>
                                      <p:to x="100000" y="100000"/>
                                    </p:animScale>
                                    <p:animScale>
                                      <p:cBhvr>
                                        <p:cTn id="53" dur="26">
                                          <p:stCondLst>
                                            <p:cond delay="1808"/>
                                          </p:stCondLst>
                                        </p:cTn>
                                        <p:tgtEl>
                                          <p:spTgt spid="24"/>
                                        </p:tgtEl>
                                      </p:cBhvr>
                                      <p:to x="100000" y="95000"/>
                                    </p:animScale>
                                    <p:animScale>
                                      <p:cBhvr>
                                        <p:cTn id="54" dur="166" decel="50000">
                                          <p:stCondLst>
                                            <p:cond delay="1834"/>
                                          </p:stCondLst>
                                        </p:cTn>
                                        <p:tgtEl>
                                          <p:spTgt spid="24"/>
                                        </p:tgtEl>
                                      </p:cBhvr>
                                      <p:to x="100000" y="100000"/>
                                    </p:animScale>
                                  </p:childTnLst>
                                </p:cTn>
                              </p:par>
                              <p:par>
                                <p:cTn id="55" presetID="26"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580">
                                          <p:stCondLst>
                                            <p:cond delay="0"/>
                                          </p:stCondLst>
                                        </p:cTn>
                                        <p:tgtEl>
                                          <p:spTgt spid="16"/>
                                        </p:tgtEl>
                                      </p:cBhvr>
                                    </p:animEffect>
                                    <p:anim calcmode="lin" valueType="num">
                                      <p:cBhvr>
                                        <p:cTn id="5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3" dur="26">
                                          <p:stCondLst>
                                            <p:cond delay="650"/>
                                          </p:stCondLst>
                                        </p:cTn>
                                        <p:tgtEl>
                                          <p:spTgt spid="16"/>
                                        </p:tgtEl>
                                      </p:cBhvr>
                                      <p:to x="100000" y="60000"/>
                                    </p:animScale>
                                    <p:animScale>
                                      <p:cBhvr>
                                        <p:cTn id="64" dur="166" decel="50000">
                                          <p:stCondLst>
                                            <p:cond delay="676"/>
                                          </p:stCondLst>
                                        </p:cTn>
                                        <p:tgtEl>
                                          <p:spTgt spid="16"/>
                                        </p:tgtEl>
                                      </p:cBhvr>
                                      <p:to x="100000" y="100000"/>
                                    </p:animScale>
                                    <p:animScale>
                                      <p:cBhvr>
                                        <p:cTn id="65" dur="26">
                                          <p:stCondLst>
                                            <p:cond delay="1312"/>
                                          </p:stCondLst>
                                        </p:cTn>
                                        <p:tgtEl>
                                          <p:spTgt spid="16"/>
                                        </p:tgtEl>
                                      </p:cBhvr>
                                      <p:to x="100000" y="80000"/>
                                    </p:animScale>
                                    <p:animScale>
                                      <p:cBhvr>
                                        <p:cTn id="66" dur="166" decel="50000">
                                          <p:stCondLst>
                                            <p:cond delay="1338"/>
                                          </p:stCondLst>
                                        </p:cTn>
                                        <p:tgtEl>
                                          <p:spTgt spid="16"/>
                                        </p:tgtEl>
                                      </p:cBhvr>
                                      <p:to x="100000" y="100000"/>
                                    </p:animScale>
                                    <p:animScale>
                                      <p:cBhvr>
                                        <p:cTn id="67" dur="26">
                                          <p:stCondLst>
                                            <p:cond delay="1642"/>
                                          </p:stCondLst>
                                        </p:cTn>
                                        <p:tgtEl>
                                          <p:spTgt spid="16"/>
                                        </p:tgtEl>
                                      </p:cBhvr>
                                      <p:to x="100000" y="90000"/>
                                    </p:animScale>
                                    <p:animScale>
                                      <p:cBhvr>
                                        <p:cTn id="68" dur="166" decel="50000">
                                          <p:stCondLst>
                                            <p:cond delay="1668"/>
                                          </p:stCondLst>
                                        </p:cTn>
                                        <p:tgtEl>
                                          <p:spTgt spid="16"/>
                                        </p:tgtEl>
                                      </p:cBhvr>
                                      <p:to x="100000" y="100000"/>
                                    </p:animScale>
                                    <p:animScale>
                                      <p:cBhvr>
                                        <p:cTn id="69" dur="26">
                                          <p:stCondLst>
                                            <p:cond delay="1808"/>
                                          </p:stCondLst>
                                        </p:cTn>
                                        <p:tgtEl>
                                          <p:spTgt spid="16"/>
                                        </p:tgtEl>
                                      </p:cBhvr>
                                      <p:to x="100000" y="95000"/>
                                    </p:animScale>
                                    <p:animScale>
                                      <p:cBhvr>
                                        <p:cTn id="7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animBg="1"/>
      <p:bldP spid="24" grpId="0" animBg="1"/>
      <p:bldP spid="25" grpId="0" animBg="1"/>
      <p:bldP spid="27" grpId="0" animBg="1"/>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4845" y="1523999"/>
            <a:ext cx="4397493" cy="4735025"/>
          </a:xfrm>
        </p:spPr>
        <p:txBody>
          <a:bodyPr>
            <a:normAutofit/>
          </a:bodyPr>
          <a:lstStyle/>
          <a:p>
            <a:r>
              <a:rPr lang="en-US" dirty="0" smtClean="0"/>
              <a:t>Van </a:t>
            </a:r>
            <a:r>
              <a:rPr lang="en-US" dirty="0" err="1" smtClean="0"/>
              <a:t>inspectie</a:t>
            </a:r>
            <a:r>
              <a:rPr lang="en-US" dirty="0" smtClean="0"/>
              <a:t> </a:t>
            </a:r>
            <a:r>
              <a:rPr lang="en-US" dirty="0" err="1" smtClean="0"/>
              <a:t>naar</a:t>
            </a:r>
            <a:r>
              <a:rPr lang="en-US" dirty="0" smtClean="0"/>
              <a:t> </a:t>
            </a:r>
            <a:r>
              <a:rPr lang="en-US" dirty="0" err="1" smtClean="0"/>
              <a:t>faalkans</a:t>
            </a:r>
            <a:endParaRPr lang="en-US" dirty="0" smtClean="0"/>
          </a:p>
          <a:p>
            <a:endParaRPr lang="en-US" sz="3200" dirty="0"/>
          </a:p>
          <a:p>
            <a:r>
              <a:rPr lang="en-US" dirty="0" smtClean="0"/>
              <a:t>Van </a:t>
            </a:r>
            <a:r>
              <a:rPr lang="en-US" dirty="0" err="1" smtClean="0"/>
              <a:t>faalkans</a:t>
            </a:r>
            <a:r>
              <a:rPr lang="en-US" dirty="0" smtClean="0"/>
              <a:t> per asset</a:t>
            </a:r>
          </a:p>
          <a:p>
            <a:pPr marL="0" indent="0">
              <a:buNone/>
            </a:pPr>
            <a:r>
              <a:rPr lang="en-US" dirty="0" smtClean="0"/>
              <a:t>    … </a:t>
            </a:r>
            <a:r>
              <a:rPr lang="en-US" dirty="0" err="1" smtClean="0"/>
              <a:t>naar</a:t>
            </a:r>
            <a:r>
              <a:rPr lang="en-US" dirty="0" smtClean="0"/>
              <a:t> </a:t>
            </a:r>
            <a:r>
              <a:rPr lang="en-US" dirty="0" err="1" smtClean="0"/>
              <a:t>faalkans</a:t>
            </a:r>
            <a:r>
              <a:rPr lang="en-US" dirty="0" smtClean="0"/>
              <a:t>  </a:t>
            </a:r>
            <a:r>
              <a:rPr lang="en-US" dirty="0" err="1" smtClean="0"/>
              <a:t>netwerk</a:t>
            </a:r>
            <a:r>
              <a:rPr lang="en-US" dirty="0" smtClean="0"/>
              <a:t>/</a:t>
            </a:r>
            <a:r>
              <a:rPr lang="en-US" dirty="0" err="1" smtClean="0"/>
              <a:t>systeem</a:t>
            </a:r>
            <a:endParaRPr lang="en-US" dirty="0" smtClean="0"/>
          </a:p>
          <a:p>
            <a:endParaRPr lang="en-US" dirty="0"/>
          </a:p>
          <a:p>
            <a:r>
              <a:rPr lang="en-US" dirty="0" smtClean="0"/>
              <a:t>Van </a:t>
            </a:r>
            <a:r>
              <a:rPr lang="en-US" dirty="0" err="1" smtClean="0"/>
              <a:t>faalkans</a:t>
            </a:r>
            <a:r>
              <a:rPr lang="en-US" dirty="0" smtClean="0"/>
              <a:t> </a:t>
            </a:r>
            <a:r>
              <a:rPr lang="en-US" dirty="0" err="1" smtClean="0"/>
              <a:t>naar</a:t>
            </a:r>
            <a:r>
              <a:rPr lang="en-US" dirty="0" smtClean="0"/>
              <a:t> </a:t>
            </a:r>
            <a:r>
              <a:rPr lang="en-US" dirty="0" err="1" smtClean="0"/>
              <a:t>Risico</a:t>
            </a:r>
            <a:endParaRPr lang="en-US" dirty="0" smtClean="0"/>
          </a:p>
          <a:p>
            <a:pPr marL="0" indent="0">
              <a:buNone/>
            </a:pPr>
            <a:r>
              <a:rPr lang="en-US" dirty="0" smtClean="0"/>
              <a:t>    … </a:t>
            </a:r>
            <a:r>
              <a:rPr lang="en-US" dirty="0" err="1" smtClean="0"/>
              <a:t>naar</a:t>
            </a:r>
            <a:r>
              <a:rPr lang="en-US" dirty="0" smtClean="0"/>
              <a:t> </a:t>
            </a:r>
            <a:r>
              <a:rPr lang="en-US" dirty="0" err="1" smtClean="0"/>
              <a:t>systeem</a:t>
            </a:r>
            <a:r>
              <a:rPr lang="en-US" dirty="0" smtClean="0"/>
              <a:t> </a:t>
            </a:r>
            <a:r>
              <a:rPr lang="en-US" dirty="0" err="1" smtClean="0"/>
              <a:t>risico</a:t>
            </a:r>
            <a:r>
              <a:rPr lang="en-US" dirty="0" smtClean="0"/>
              <a:t> in de </a:t>
            </a:r>
            <a:r>
              <a:rPr lang="en-US" dirty="0" err="1" smtClean="0"/>
              <a:t>tijd</a:t>
            </a:r>
            <a:endParaRPr lang="en-US" dirty="0" smtClean="0"/>
          </a:p>
          <a:p>
            <a:endParaRPr lang="en-US" dirty="0"/>
          </a:p>
          <a:p>
            <a:endParaRPr lang="en-US" dirty="0" smtClean="0"/>
          </a:p>
          <a:p>
            <a:endParaRPr lang="en-GB" dirty="0"/>
          </a:p>
        </p:txBody>
      </p:sp>
      <p:sp>
        <p:nvSpPr>
          <p:cNvPr id="3" name="Title 2"/>
          <p:cNvSpPr>
            <a:spLocks noGrp="1"/>
          </p:cNvSpPr>
          <p:nvPr>
            <p:ph type="title"/>
          </p:nvPr>
        </p:nvSpPr>
        <p:spPr/>
        <p:txBody>
          <a:bodyPr/>
          <a:lstStyle/>
          <a:p>
            <a:r>
              <a:rPr lang="en-US" dirty="0" smtClean="0"/>
              <a:t>De </a:t>
            </a:r>
            <a:r>
              <a:rPr lang="en-US" dirty="0" err="1" smtClean="0"/>
              <a:t>uitdagingen</a:t>
            </a:r>
            <a:endParaRPr lang="en-GB"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0004" y="627540"/>
            <a:ext cx="2546579" cy="1608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3366" y="2163425"/>
            <a:ext cx="3476234" cy="1748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617588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365128"/>
            <a:ext cx="7835412" cy="972000"/>
          </a:xfrm>
        </p:spPr>
        <p:txBody>
          <a:bodyPr/>
          <a:lstStyle/>
          <a:p>
            <a:r>
              <a:rPr lang="en-US" dirty="0" smtClean="0"/>
              <a:t>Van </a:t>
            </a:r>
            <a:r>
              <a:rPr lang="en-US" dirty="0" err="1" smtClean="0"/>
              <a:t>systeem</a:t>
            </a:r>
            <a:r>
              <a:rPr lang="en-US" dirty="0" smtClean="0"/>
              <a:t> </a:t>
            </a:r>
            <a:r>
              <a:rPr lang="en-US" dirty="0" err="1" smtClean="0"/>
              <a:t>risico</a:t>
            </a:r>
            <a:r>
              <a:rPr lang="en-US" dirty="0" smtClean="0"/>
              <a:t> </a:t>
            </a:r>
            <a:r>
              <a:rPr lang="en-US" dirty="0" err="1" smtClean="0"/>
              <a:t>naar</a:t>
            </a:r>
            <a:r>
              <a:rPr lang="en-US" dirty="0" smtClean="0"/>
              <a:t> </a:t>
            </a:r>
            <a:r>
              <a:rPr lang="en-US" dirty="0" err="1" smtClean="0"/>
              <a:t>interventieplanning</a:t>
            </a:r>
            <a:endParaRPr lang="en-GB" dirty="0"/>
          </a:p>
        </p:txBody>
      </p:sp>
      <p:sp>
        <p:nvSpPr>
          <p:cNvPr id="4" name="Text Placeholder 3"/>
          <p:cNvSpPr>
            <a:spLocks noGrp="1"/>
          </p:cNvSpPr>
          <p:nvPr>
            <p:ph type="body" idx="11"/>
          </p:nvPr>
        </p:nvSpPr>
        <p:spPr/>
        <p:txBody>
          <a:bodyPr/>
          <a:lstStyle/>
          <a:p>
            <a:endParaRPr lang="en-GB"/>
          </a:p>
        </p:txBody>
      </p:sp>
      <p:cxnSp>
        <p:nvCxnSpPr>
          <p:cNvPr id="6" name="Straight Connector 5"/>
          <p:cNvCxnSpPr/>
          <p:nvPr/>
        </p:nvCxnSpPr>
        <p:spPr>
          <a:xfrm>
            <a:off x="1195757" y="1524005"/>
            <a:ext cx="1" cy="30714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195757" y="4595451"/>
            <a:ext cx="4970585"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220292" y="4780117"/>
            <a:ext cx="1981201" cy="400110"/>
          </a:xfrm>
          <a:prstGeom prst="rect">
            <a:avLst/>
          </a:prstGeom>
          <a:noFill/>
        </p:spPr>
        <p:txBody>
          <a:bodyPr wrap="square" rtlCol="0">
            <a:spAutoFit/>
          </a:bodyPr>
          <a:lstStyle/>
          <a:p>
            <a:r>
              <a:rPr lang="en-US" sz="2000" dirty="0" err="1" smtClean="0"/>
              <a:t>Tijd</a:t>
            </a:r>
            <a:r>
              <a:rPr lang="en-US" sz="2000" dirty="0" smtClean="0"/>
              <a:t> - </a:t>
            </a:r>
            <a:r>
              <a:rPr lang="en-US" sz="2000" dirty="0" err="1" smtClean="0"/>
              <a:t>Levensduur</a:t>
            </a:r>
            <a:endParaRPr lang="en-GB" sz="2000" dirty="0"/>
          </a:p>
        </p:txBody>
      </p:sp>
      <p:cxnSp>
        <p:nvCxnSpPr>
          <p:cNvPr id="18" name="Straight Connector 17"/>
          <p:cNvCxnSpPr/>
          <p:nvPr/>
        </p:nvCxnSpPr>
        <p:spPr>
          <a:xfrm>
            <a:off x="2074988" y="459545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074988" y="4489944"/>
            <a:ext cx="0" cy="290173"/>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781911" y="4780117"/>
            <a:ext cx="902674" cy="400110"/>
          </a:xfrm>
          <a:prstGeom prst="rect">
            <a:avLst/>
          </a:prstGeom>
          <a:noFill/>
        </p:spPr>
        <p:txBody>
          <a:bodyPr wrap="square" rtlCol="0">
            <a:spAutoFit/>
          </a:bodyPr>
          <a:lstStyle/>
          <a:p>
            <a:r>
              <a:rPr lang="en-US" sz="2000" dirty="0" err="1" smtClean="0"/>
              <a:t>Heden</a:t>
            </a:r>
            <a:endParaRPr lang="en-GB" sz="2000" dirty="0"/>
          </a:p>
        </p:txBody>
      </p:sp>
      <p:sp>
        <p:nvSpPr>
          <p:cNvPr id="22" name="Flowchart: Summing Junction 21"/>
          <p:cNvSpPr/>
          <p:nvPr/>
        </p:nvSpPr>
        <p:spPr>
          <a:xfrm>
            <a:off x="1946034" y="3552098"/>
            <a:ext cx="234461" cy="257907"/>
          </a:xfrm>
          <a:prstGeom prst="flowChartSummingJunct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lowchart: Summing Junction 22"/>
          <p:cNvSpPr/>
          <p:nvPr/>
        </p:nvSpPr>
        <p:spPr>
          <a:xfrm>
            <a:off x="1957758" y="2942503"/>
            <a:ext cx="234461" cy="257907"/>
          </a:xfrm>
          <a:prstGeom prst="flowChartSummingJunc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Arc 23"/>
          <p:cNvSpPr/>
          <p:nvPr/>
        </p:nvSpPr>
        <p:spPr>
          <a:xfrm rot="9635760">
            <a:off x="1620046" y="2283379"/>
            <a:ext cx="5289576" cy="903196"/>
          </a:xfrm>
          <a:prstGeom prst="arc">
            <a:avLst>
              <a:gd name="adj1" fmla="val 16200000"/>
              <a:gd name="adj2" fmla="val 21276301"/>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 name="TextBox 41"/>
          <p:cNvSpPr txBox="1"/>
          <p:nvPr/>
        </p:nvSpPr>
        <p:spPr>
          <a:xfrm>
            <a:off x="4" y="2297728"/>
            <a:ext cx="1195755" cy="584775"/>
          </a:xfrm>
          <a:prstGeom prst="rect">
            <a:avLst/>
          </a:prstGeom>
          <a:noFill/>
        </p:spPr>
        <p:txBody>
          <a:bodyPr wrap="square" rtlCol="0">
            <a:spAutoFit/>
          </a:bodyPr>
          <a:lstStyle/>
          <a:p>
            <a:r>
              <a:rPr lang="en-US" sz="3200" dirty="0" err="1" smtClean="0"/>
              <a:t>Risico</a:t>
            </a:r>
            <a:endParaRPr lang="en-GB" sz="3200" dirty="0"/>
          </a:p>
        </p:txBody>
      </p:sp>
      <p:sp>
        <p:nvSpPr>
          <p:cNvPr id="28" name="Arc 27"/>
          <p:cNvSpPr/>
          <p:nvPr/>
        </p:nvSpPr>
        <p:spPr>
          <a:xfrm rot="9635760">
            <a:off x="3952924" y="2283379"/>
            <a:ext cx="5289576" cy="903196"/>
          </a:xfrm>
          <a:prstGeom prst="arc">
            <a:avLst>
              <a:gd name="adj1" fmla="val 16200000"/>
              <a:gd name="adj2" fmla="val 21276301"/>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5" name="Straight Connector 4"/>
          <p:cNvCxnSpPr/>
          <p:nvPr/>
        </p:nvCxnSpPr>
        <p:spPr>
          <a:xfrm flipH="1">
            <a:off x="4431327" y="3200410"/>
            <a:ext cx="11723" cy="48064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Arc 28"/>
          <p:cNvSpPr/>
          <p:nvPr/>
        </p:nvSpPr>
        <p:spPr>
          <a:xfrm rot="9635760">
            <a:off x="6311647" y="2260491"/>
            <a:ext cx="5289576" cy="903196"/>
          </a:xfrm>
          <a:prstGeom prst="arc">
            <a:avLst>
              <a:gd name="adj1" fmla="val 16200000"/>
              <a:gd name="adj2" fmla="val 21276301"/>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1" name="Straight Connector 30"/>
          <p:cNvCxnSpPr/>
          <p:nvPr/>
        </p:nvCxnSpPr>
        <p:spPr>
          <a:xfrm flipH="1">
            <a:off x="6754709" y="3200410"/>
            <a:ext cx="11723" cy="48064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Freeform 6"/>
          <p:cNvSpPr/>
          <p:nvPr/>
        </p:nvSpPr>
        <p:spPr>
          <a:xfrm>
            <a:off x="2227388" y="2766652"/>
            <a:ext cx="6729046" cy="386861"/>
          </a:xfrm>
          <a:custGeom>
            <a:avLst/>
            <a:gdLst>
              <a:gd name="connsiteX0" fmla="*/ 0 w 6729046"/>
              <a:gd name="connsiteY0" fmla="*/ 269631 h 386861"/>
              <a:gd name="connsiteX1" fmla="*/ 586154 w 6729046"/>
              <a:gd name="connsiteY1" fmla="*/ 281354 h 386861"/>
              <a:gd name="connsiteX2" fmla="*/ 750277 w 6729046"/>
              <a:gd name="connsiteY2" fmla="*/ 316523 h 386861"/>
              <a:gd name="connsiteX3" fmla="*/ 890954 w 6729046"/>
              <a:gd name="connsiteY3" fmla="*/ 328246 h 386861"/>
              <a:gd name="connsiteX4" fmla="*/ 937846 w 6729046"/>
              <a:gd name="connsiteY4" fmla="*/ 339969 h 386861"/>
              <a:gd name="connsiteX5" fmla="*/ 973016 w 6729046"/>
              <a:gd name="connsiteY5" fmla="*/ 363415 h 386861"/>
              <a:gd name="connsiteX6" fmla="*/ 1019908 w 6729046"/>
              <a:gd name="connsiteY6" fmla="*/ 386861 h 386861"/>
              <a:gd name="connsiteX7" fmla="*/ 1301262 w 6729046"/>
              <a:gd name="connsiteY7" fmla="*/ 375138 h 386861"/>
              <a:gd name="connsiteX8" fmla="*/ 1359877 w 6729046"/>
              <a:gd name="connsiteY8" fmla="*/ 351692 h 386861"/>
              <a:gd name="connsiteX9" fmla="*/ 1406769 w 6729046"/>
              <a:gd name="connsiteY9" fmla="*/ 339969 h 386861"/>
              <a:gd name="connsiteX10" fmla="*/ 1453662 w 6729046"/>
              <a:gd name="connsiteY10" fmla="*/ 304800 h 386861"/>
              <a:gd name="connsiteX11" fmla="*/ 1500554 w 6729046"/>
              <a:gd name="connsiteY11" fmla="*/ 293077 h 386861"/>
              <a:gd name="connsiteX12" fmla="*/ 1559169 w 6729046"/>
              <a:gd name="connsiteY12" fmla="*/ 269631 h 386861"/>
              <a:gd name="connsiteX13" fmla="*/ 1629508 w 6729046"/>
              <a:gd name="connsiteY13" fmla="*/ 234461 h 386861"/>
              <a:gd name="connsiteX14" fmla="*/ 1781908 w 6729046"/>
              <a:gd name="connsiteY14" fmla="*/ 222738 h 386861"/>
              <a:gd name="connsiteX15" fmla="*/ 1840523 w 6729046"/>
              <a:gd name="connsiteY15" fmla="*/ 234461 h 386861"/>
              <a:gd name="connsiteX16" fmla="*/ 1875692 w 6729046"/>
              <a:gd name="connsiteY16" fmla="*/ 246184 h 386861"/>
              <a:gd name="connsiteX17" fmla="*/ 1969477 w 6729046"/>
              <a:gd name="connsiteY17" fmla="*/ 257907 h 386861"/>
              <a:gd name="connsiteX18" fmla="*/ 2157046 w 6729046"/>
              <a:gd name="connsiteY18" fmla="*/ 281354 h 386861"/>
              <a:gd name="connsiteX19" fmla="*/ 2203939 w 6729046"/>
              <a:gd name="connsiteY19" fmla="*/ 293077 h 386861"/>
              <a:gd name="connsiteX20" fmla="*/ 2239108 w 6729046"/>
              <a:gd name="connsiteY20" fmla="*/ 304800 h 386861"/>
              <a:gd name="connsiteX21" fmla="*/ 2485292 w 6729046"/>
              <a:gd name="connsiteY21" fmla="*/ 293077 h 386861"/>
              <a:gd name="connsiteX22" fmla="*/ 2872154 w 6729046"/>
              <a:gd name="connsiteY22" fmla="*/ 269631 h 386861"/>
              <a:gd name="connsiteX23" fmla="*/ 3001108 w 6729046"/>
              <a:gd name="connsiteY23" fmla="*/ 246184 h 386861"/>
              <a:gd name="connsiteX24" fmla="*/ 3036277 w 6729046"/>
              <a:gd name="connsiteY24" fmla="*/ 234461 h 386861"/>
              <a:gd name="connsiteX25" fmla="*/ 3118339 w 6729046"/>
              <a:gd name="connsiteY25" fmla="*/ 222738 h 386861"/>
              <a:gd name="connsiteX26" fmla="*/ 3294185 w 6729046"/>
              <a:gd name="connsiteY26" fmla="*/ 234461 h 386861"/>
              <a:gd name="connsiteX27" fmla="*/ 3364523 w 6729046"/>
              <a:gd name="connsiteY27" fmla="*/ 246184 h 386861"/>
              <a:gd name="connsiteX28" fmla="*/ 3470031 w 6729046"/>
              <a:gd name="connsiteY28" fmla="*/ 293077 h 386861"/>
              <a:gd name="connsiteX29" fmla="*/ 3598985 w 6729046"/>
              <a:gd name="connsiteY29" fmla="*/ 316523 h 386861"/>
              <a:gd name="connsiteX30" fmla="*/ 3868616 w 6729046"/>
              <a:gd name="connsiteY30" fmla="*/ 304800 h 386861"/>
              <a:gd name="connsiteX31" fmla="*/ 3915508 w 6729046"/>
              <a:gd name="connsiteY31" fmla="*/ 293077 h 386861"/>
              <a:gd name="connsiteX32" fmla="*/ 3950677 w 6729046"/>
              <a:gd name="connsiteY32" fmla="*/ 269631 h 386861"/>
              <a:gd name="connsiteX33" fmla="*/ 4021016 w 6729046"/>
              <a:gd name="connsiteY33" fmla="*/ 246184 h 386861"/>
              <a:gd name="connsiteX34" fmla="*/ 4056185 w 6729046"/>
              <a:gd name="connsiteY34" fmla="*/ 234461 h 386861"/>
              <a:gd name="connsiteX35" fmla="*/ 4208585 w 6729046"/>
              <a:gd name="connsiteY35" fmla="*/ 257907 h 386861"/>
              <a:gd name="connsiteX36" fmla="*/ 4232031 w 6729046"/>
              <a:gd name="connsiteY36" fmla="*/ 281354 h 386861"/>
              <a:gd name="connsiteX37" fmla="*/ 4302369 w 6729046"/>
              <a:gd name="connsiteY37" fmla="*/ 316523 h 386861"/>
              <a:gd name="connsiteX38" fmla="*/ 4513385 w 6729046"/>
              <a:gd name="connsiteY38" fmla="*/ 304800 h 386861"/>
              <a:gd name="connsiteX39" fmla="*/ 4560277 w 6729046"/>
              <a:gd name="connsiteY39" fmla="*/ 293077 h 386861"/>
              <a:gd name="connsiteX40" fmla="*/ 4618892 w 6729046"/>
              <a:gd name="connsiteY40" fmla="*/ 281354 h 386861"/>
              <a:gd name="connsiteX41" fmla="*/ 4771292 w 6729046"/>
              <a:gd name="connsiteY41" fmla="*/ 246184 h 386861"/>
              <a:gd name="connsiteX42" fmla="*/ 4865077 w 6729046"/>
              <a:gd name="connsiteY42" fmla="*/ 222738 h 386861"/>
              <a:gd name="connsiteX43" fmla="*/ 4970585 w 6729046"/>
              <a:gd name="connsiteY43" fmla="*/ 211015 h 386861"/>
              <a:gd name="connsiteX44" fmla="*/ 5029200 w 6729046"/>
              <a:gd name="connsiteY44" fmla="*/ 199292 h 386861"/>
              <a:gd name="connsiteX45" fmla="*/ 5076092 w 6729046"/>
              <a:gd name="connsiteY45" fmla="*/ 187569 h 386861"/>
              <a:gd name="connsiteX46" fmla="*/ 5205046 w 6729046"/>
              <a:gd name="connsiteY46" fmla="*/ 175846 h 386861"/>
              <a:gd name="connsiteX47" fmla="*/ 5322277 w 6729046"/>
              <a:gd name="connsiteY47" fmla="*/ 152400 h 386861"/>
              <a:gd name="connsiteX48" fmla="*/ 5404339 w 6729046"/>
              <a:gd name="connsiteY48" fmla="*/ 140677 h 386861"/>
              <a:gd name="connsiteX49" fmla="*/ 5486400 w 6729046"/>
              <a:gd name="connsiteY49" fmla="*/ 117231 h 386861"/>
              <a:gd name="connsiteX50" fmla="*/ 5545016 w 6729046"/>
              <a:gd name="connsiteY50" fmla="*/ 58615 h 386861"/>
              <a:gd name="connsiteX51" fmla="*/ 5580185 w 6729046"/>
              <a:gd name="connsiteY51" fmla="*/ 46892 h 386861"/>
              <a:gd name="connsiteX52" fmla="*/ 5697416 w 6729046"/>
              <a:gd name="connsiteY52" fmla="*/ 23446 h 386861"/>
              <a:gd name="connsiteX53" fmla="*/ 5779477 w 6729046"/>
              <a:gd name="connsiteY53" fmla="*/ 0 h 386861"/>
              <a:gd name="connsiteX54" fmla="*/ 5826369 w 6729046"/>
              <a:gd name="connsiteY54" fmla="*/ 11723 h 386861"/>
              <a:gd name="connsiteX55" fmla="*/ 5861539 w 6729046"/>
              <a:gd name="connsiteY55" fmla="*/ 35169 h 386861"/>
              <a:gd name="connsiteX56" fmla="*/ 5967046 w 6729046"/>
              <a:gd name="connsiteY56" fmla="*/ 58615 h 386861"/>
              <a:gd name="connsiteX57" fmla="*/ 6025662 w 6729046"/>
              <a:gd name="connsiteY57" fmla="*/ 70338 h 386861"/>
              <a:gd name="connsiteX58" fmla="*/ 6060831 w 6729046"/>
              <a:gd name="connsiteY58" fmla="*/ 82061 h 386861"/>
              <a:gd name="connsiteX59" fmla="*/ 6107723 w 6729046"/>
              <a:gd name="connsiteY59" fmla="*/ 93784 h 386861"/>
              <a:gd name="connsiteX60" fmla="*/ 6189785 w 6729046"/>
              <a:gd name="connsiteY60" fmla="*/ 82061 h 386861"/>
              <a:gd name="connsiteX61" fmla="*/ 6283569 w 6729046"/>
              <a:gd name="connsiteY61" fmla="*/ 93784 h 386861"/>
              <a:gd name="connsiteX62" fmla="*/ 6435969 w 6729046"/>
              <a:gd name="connsiteY62" fmla="*/ 105507 h 386861"/>
              <a:gd name="connsiteX63" fmla="*/ 6506308 w 6729046"/>
              <a:gd name="connsiteY63" fmla="*/ 128954 h 386861"/>
              <a:gd name="connsiteX64" fmla="*/ 6576646 w 6729046"/>
              <a:gd name="connsiteY64" fmla="*/ 117231 h 386861"/>
              <a:gd name="connsiteX65" fmla="*/ 6635262 w 6729046"/>
              <a:gd name="connsiteY65" fmla="*/ 105507 h 386861"/>
              <a:gd name="connsiteX66" fmla="*/ 6729046 w 6729046"/>
              <a:gd name="connsiteY66" fmla="*/ 105507 h 38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729046" h="386861">
                <a:moveTo>
                  <a:pt x="0" y="269631"/>
                </a:moveTo>
                <a:lnTo>
                  <a:pt x="586154" y="281354"/>
                </a:lnTo>
                <a:cubicBezTo>
                  <a:pt x="709095" y="285745"/>
                  <a:pt x="605210" y="304434"/>
                  <a:pt x="750277" y="316523"/>
                </a:cubicBezTo>
                <a:lnTo>
                  <a:pt x="890954" y="328246"/>
                </a:lnTo>
                <a:cubicBezTo>
                  <a:pt x="906585" y="332154"/>
                  <a:pt x="923037" y="333622"/>
                  <a:pt x="937846" y="339969"/>
                </a:cubicBezTo>
                <a:cubicBezTo>
                  <a:pt x="950796" y="345519"/>
                  <a:pt x="960783" y="356425"/>
                  <a:pt x="973016" y="363415"/>
                </a:cubicBezTo>
                <a:cubicBezTo>
                  <a:pt x="988189" y="372085"/>
                  <a:pt x="1004277" y="379046"/>
                  <a:pt x="1019908" y="386861"/>
                </a:cubicBezTo>
                <a:cubicBezTo>
                  <a:pt x="1113693" y="382953"/>
                  <a:pt x="1207894" y="384797"/>
                  <a:pt x="1301262" y="375138"/>
                </a:cubicBezTo>
                <a:cubicBezTo>
                  <a:pt x="1322194" y="372973"/>
                  <a:pt x="1339913" y="358347"/>
                  <a:pt x="1359877" y="351692"/>
                </a:cubicBezTo>
                <a:cubicBezTo>
                  <a:pt x="1375162" y="346597"/>
                  <a:pt x="1391138" y="343877"/>
                  <a:pt x="1406769" y="339969"/>
                </a:cubicBezTo>
                <a:cubicBezTo>
                  <a:pt x="1422400" y="328246"/>
                  <a:pt x="1436186" y="313538"/>
                  <a:pt x="1453662" y="304800"/>
                </a:cubicBezTo>
                <a:cubicBezTo>
                  <a:pt x="1468073" y="297595"/>
                  <a:pt x="1485269" y="298172"/>
                  <a:pt x="1500554" y="293077"/>
                </a:cubicBezTo>
                <a:cubicBezTo>
                  <a:pt x="1520518" y="286422"/>
                  <a:pt x="1540347" y="279042"/>
                  <a:pt x="1559169" y="269631"/>
                </a:cubicBezTo>
                <a:cubicBezTo>
                  <a:pt x="1650072" y="224179"/>
                  <a:pt x="1541110" y="263927"/>
                  <a:pt x="1629508" y="234461"/>
                </a:cubicBezTo>
                <a:cubicBezTo>
                  <a:pt x="1695391" y="190539"/>
                  <a:pt x="1656126" y="205967"/>
                  <a:pt x="1781908" y="222738"/>
                </a:cubicBezTo>
                <a:cubicBezTo>
                  <a:pt x="1801658" y="225371"/>
                  <a:pt x="1821193" y="229628"/>
                  <a:pt x="1840523" y="234461"/>
                </a:cubicBezTo>
                <a:cubicBezTo>
                  <a:pt x="1852511" y="237458"/>
                  <a:pt x="1863534" y="243974"/>
                  <a:pt x="1875692" y="246184"/>
                </a:cubicBezTo>
                <a:cubicBezTo>
                  <a:pt x="1906689" y="251820"/>
                  <a:pt x="1938338" y="253116"/>
                  <a:pt x="1969477" y="257907"/>
                </a:cubicBezTo>
                <a:cubicBezTo>
                  <a:pt x="2144448" y="284827"/>
                  <a:pt x="1847880" y="253248"/>
                  <a:pt x="2157046" y="281354"/>
                </a:cubicBezTo>
                <a:cubicBezTo>
                  <a:pt x="2172677" y="285262"/>
                  <a:pt x="2188447" y="288651"/>
                  <a:pt x="2203939" y="293077"/>
                </a:cubicBezTo>
                <a:cubicBezTo>
                  <a:pt x="2215821" y="296472"/>
                  <a:pt x="2226751" y="304800"/>
                  <a:pt x="2239108" y="304800"/>
                </a:cubicBezTo>
                <a:cubicBezTo>
                  <a:pt x="2321262" y="304800"/>
                  <a:pt x="2403231" y="296985"/>
                  <a:pt x="2485292" y="293077"/>
                </a:cubicBezTo>
                <a:cubicBezTo>
                  <a:pt x="2648136" y="252367"/>
                  <a:pt x="2474239" y="292370"/>
                  <a:pt x="2872154" y="269631"/>
                </a:cubicBezTo>
                <a:cubicBezTo>
                  <a:pt x="2885695" y="268857"/>
                  <a:pt x="2983272" y="250643"/>
                  <a:pt x="3001108" y="246184"/>
                </a:cubicBezTo>
                <a:cubicBezTo>
                  <a:pt x="3013096" y="243187"/>
                  <a:pt x="3024160" y="236884"/>
                  <a:pt x="3036277" y="234461"/>
                </a:cubicBezTo>
                <a:cubicBezTo>
                  <a:pt x="3063372" y="229042"/>
                  <a:pt x="3090985" y="226646"/>
                  <a:pt x="3118339" y="222738"/>
                </a:cubicBezTo>
                <a:cubicBezTo>
                  <a:pt x="3198608" y="195982"/>
                  <a:pt x="3141319" y="208983"/>
                  <a:pt x="3294185" y="234461"/>
                </a:cubicBezTo>
                <a:lnTo>
                  <a:pt x="3364523" y="246184"/>
                </a:lnTo>
                <a:cubicBezTo>
                  <a:pt x="3399163" y="263504"/>
                  <a:pt x="3432608" y="281850"/>
                  <a:pt x="3470031" y="293077"/>
                </a:cubicBezTo>
                <a:cubicBezTo>
                  <a:pt x="3490513" y="299222"/>
                  <a:pt x="3582288" y="313740"/>
                  <a:pt x="3598985" y="316523"/>
                </a:cubicBezTo>
                <a:cubicBezTo>
                  <a:pt x="3688862" y="312615"/>
                  <a:pt x="3778900" y="311446"/>
                  <a:pt x="3868616" y="304800"/>
                </a:cubicBezTo>
                <a:cubicBezTo>
                  <a:pt x="3884684" y="303610"/>
                  <a:pt x="3900699" y="299424"/>
                  <a:pt x="3915508" y="293077"/>
                </a:cubicBezTo>
                <a:cubicBezTo>
                  <a:pt x="3928458" y="287527"/>
                  <a:pt x="3937802" y="275353"/>
                  <a:pt x="3950677" y="269631"/>
                </a:cubicBezTo>
                <a:cubicBezTo>
                  <a:pt x="3973262" y="259593"/>
                  <a:pt x="3997570" y="254000"/>
                  <a:pt x="4021016" y="246184"/>
                </a:cubicBezTo>
                <a:lnTo>
                  <a:pt x="4056185" y="234461"/>
                </a:lnTo>
                <a:cubicBezTo>
                  <a:pt x="4062949" y="235137"/>
                  <a:pt x="4174787" y="237628"/>
                  <a:pt x="4208585" y="257907"/>
                </a:cubicBezTo>
                <a:cubicBezTo>
                  <a:pt x="4218063" y="263594"/>
                  <a:pt x="4223400" y="274449"/>
                  <a:pt x="4232031" y="281354"/>
                </a:cubicBezTo>
                <a:cubicBezTo>
                  <a:pt x="4264495" y="307325"/>
                  <a:pt x="4265224" y="304141"/>
                  <a:pt x="4302369" y="316523"/>
                </a:cubicBezTo>
                <a:cubicBezTo>
                  <a:pt x="4372708" y="312615"/>
                  <a:pt x="4443227" y="311178"/>
                  <a:pt x="4513385" y="304800"/>
                </a:cubicBezTo>
                <a:cubicBezTo>
                  <a:pt x="4529431" y="303341"/>
                  <a:pt x="4544549" y="296572"/>
                  <a:pt x="4560277" y="293077"/>
                </a:cubicBezTo>
                <a:cubicBezTo>
                  <a:pt x="4579728" y="288755"/>
                  <a:pt x="4599354" y="285262"/>
                  <a:pt x="4618892" y="281354"/>
                </a:cubicBezTo>
                <a:cubicBezTo>
                  <a:pt x="4709694" y="235952"/>
                  <a:pt x="4623594" y="272248"/>
                  <a:pt x="4771292" y="246184"/>
                </a:cubicBezTo>
                <a:cubicBezTo>
                  <a:pt x="4803025" y="240584"/>
                  <a:pt x="4833050" y="226296"/>
                  <a:pt x="4865077" y="222738"/>
                </a:cubicBezTo>
                <a:cubicBezTo>
                  <a:pt x="4900246" y="218830"/>
                  <a:pt x="4935555" y="216019"/>
                  <a:pt x="4970585" y="211015"/>
                </a:cubicBezTo>
                <a:cubicBezTo>
                  <a:pt x="4990310" y="208197"/>
                  <a:pt x="5009749" y="203614"/>
                  <a:pt x="5029200" y="199292"/>
                </a:cubicBezTo>
                <a:cubicBezTo>
                  <a:pt x="5044928" y="195797"/>
                  <a:pt x="5060122" y="189698"/>
                  <a:pt x="5076092" y="187569"/>
                </a:cubicBezTo>
                <a:cubicBezTo>
                  <a:pt x="5118875" y="181865"/>
                  <a:pt x="5162180" y="180889"/>
                  <a:pt x="5205046" y="175846"/>
                </a:cubicBezTo>
                <a:cubicBezTo>
                  <a:pt x="5335061" y="160550"/>
                  <a:pt x="5222647" y="170514"/>
                  <a:pt x="5322277" y="152400"/>
                </a:cubicBezTo>
                <a:cubicBezTo>
                  <a:pt x="5349463" y="147457"/>
                  <a:pt x="5377153" y="145620"/>
                  <a:pt x="5404339" y="140677"/>
                </a:cubicBezTo>
                <a:cubicBezTo>
                  <a:pt x="5436723" y="134789"/>
                  <a:pt x="5456268" y="127275"/>
                  <a:pt x="5486400" y="117231"/>
                </a:cubicBezTo>
                <a:lnTo>
                  <a:pt x="5545016" y="58615"/>
                </a:lnTo>
                <a:cubicBezTo>
                  <a:pt x="5553754" y="49877"/>
                  <a:pt x="5568303" y="50287"/>
                  <a:pt x="5580185" y="46892"/>
                </a:cubicBezTo>
                <a:cubicBezTo>
                  <a:pt x="5629152" y="32901"/>
                  <a:pt x="5642144" y="32658"/>
                  <a:pt x="5697416" y="23446"/>
                </a:cubicBezTo>
                <a:cubicBezTo>
                  <a:pt x="5714001" y="17918"/>
                  <a:pt x="5764757" y="0"/>
                  <a:pt x="5779477" y="0"/>
                </a:cubicBezTo>
                <a:cubicBezTo>
                  <a:pt x="5795589" y="0"/>
                  <a:pt x="5810738" y="7815"/>
                  <a:pt x="5826369" y="11723"/>
                </a:cubicBezTo>
                <a:cubicBezTo>
                  <a:pt x="5838092" y="19538"/>
                  <a:pt x="5848937" y="28868"/>
                  <a:pt x="5861539" y="35169"/>
                </a:cubicBezTo>
                <a:cubicBezTo>
                  <a:pt x="5891068" y="49933"/>
                  <a:pt x="5938743" y="53469"/>
                  <a:pt x="5967046" y="58615"/>
                </a:cubicBezTo>
                <a:cubicBezTo>
                  <a:pt x="5986650" y="62179"/>
                  <a:pt x="6006331" y="65505"/>
                  <a:pt x="6025662" y="70338"/>
                </a:cubicBezTo>
                <a:cubicBezTo>
                  <a:pt x="6037650" y="73335"/>
                  <a:pt x="6048949" y="78666"/>
                  <a:pt x="6060831" y="82061"/>
                </a:cubicBezTo>
                <a:cubicBezTo>
                  <a:pt x="6076323" y="86487"/>
                  <a:pt x="6092092" y="89876"/>
                  <a:pt x="6107723" y="93784"/>
                </a:cubicBezTo>
                <a:cubicBezTo>
                  <a:pt x="6135077" y="89876"/>
                  <a:pt x="6162153" y="82061"/>
                  <a:pt x="6189785" y="82061"/>
                </a:cubicBezTo>
                <a:cubicBezTo>
                  <a:pt x="6221290" y="82061"/>
                  <a:pt x="6252206" y="90797"/>
                  <a:pt x="6283569" y="93784"/>
                </a:cubicBezTo>
                <a:cubicBezTo>
                  <a:pt x="6334290" y="98615"/>
                  <a:pt x="6385169" y="101599"/>
                  <a:pt x="6435969" y="105507"/>
                </a:cubicBezTo>
                <a:cubicBezTo>
                  <a:pt x="6459415" y="113323"/>
                  <a:pt x="6481930" y="133017"/>
                  <a:pt x="6506308" y="128954"/>
                </a:cubicBezTo>
                <a:lnTo>
                  <a:pt x="6576646" y="117231"/>
                </a:lnTo>
                <a:cubicBezTo>
                  <a:pt x="6596250" y="113666"/>
                  <a:pt x="6615395" y="107035"/>
                  <a:pt x="6635262" y="105507"/>
                </a:cubicBezTo>
                <a:cubicBezTo>
                  <a:pt x="6666431" y="103109"/>
                  <a:pt x="6697785" y="105507"/>
                  <a:pt x="6729046" y="105507"/>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170" name="Picture 2" descr="Image result for image gantt chart">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0739" y="3362262"/>
            <a:ext cx="1957757" cy="168458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781911" y="3915513"/>
            <a:ext cx="797169" cy="400110"/>
          </a:xfrm>
          <a:prstGeom prst="rect">
            <a:avLst/>
          </a:prstGeom>
          <a:noFill/>
        </p:spPr>
        <p:txBody>
          <a:bodyPr wrap="square" rtlCol="0">
            <a:spAutoFit/>
          </a:bodyPr>
          <a:lstStyle/>
          <a:p>
            <a:r>
              <a:rPr lang="en-US" sz="2000" dirty="0" smtClean="0"/>
              <a:t>Asset</a:t>
            </a:r>
            <a:endParaRPr lang="en-GB" sz="2000" dirty="0"/>
          </a:p>
        </p:txBody>
      </p:sp>
      <p:sp>
        <p:nvSpPr>
          <p:cNvPr id="32" name="TextBox 31"/>
          <p:cNvSpPr txBox="1"/>
          <p:nvPr/>
        </p:nvSpPr>
        <p:spPr>
          <a:xfrm>
            <a:off x="1828804" y="2508754"/>
            <a:ext cx="2039815" cy="400110"/>
          </a:xfrm>
          <a:prstGeom prst="rect">
            <a:avLst/>
          </a:prstGeom>
          <a:noFill/>
        </p:spPr>
        <p:txBody>
          <a:bodyPr wrap="square" rtlCol="0">
            <a:spAutoFit/>
          </a:bodyPr>
          <a:lstStyle/>
          <a:p>
            <a:r>
              <a:rPr lang="en-US" sz="2000" dirty="0" err="1" smtClean="0"/>
              <a:t>Netwerk</a:t>
            </a:r>
            <a:r>
              <a:rPr lang="en-US" sz="2000" dirty="0" smtClean="0"/>
              <a:t>/</a:t>
            </a:r>
            <a:r>
              <a:rPr lang="en-US" sz="2000" dirty="0" err="1"/>
              <a:t>S</a:t>
            </a:r>
            <a:r>
              <a:rPr lang="en-US" sz="2000" dirty="0" err="1" smtClean="0"/>
              <a:t>ysteem</a:t>
            </a:r>
            <a:endParaRPr lang="en-GB" sz="2000" dirty="0"/>
          </a:p>
        </p:txBody>
      </p:sp>
      <p:cxnSp>
        <p:nvCxnSpPr>
          <p:cNvPr id="10" name="Curved Connector 9"/>
          <p:cNvCxnSpPr/>
          <p:nvPr/>
        </p:nvCxnSpPr>
        <p:spPr>
          <a:xfrm rot="10800000">
            <a:off x="4431327" y="3440731"/>
            <a:ext cx="3200396" cy="874893"/>
          </a:xfrm>
          <a:prstGeom prst="curvedConnector3">
            <a:avLst>
              <a:gd name="adj1" fmla="val 117766"/>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046057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170"/>
                                        </p:tgtEl>
                                        <p:attrNameLst>
                                          <p:attrName>style.visibility</p:attrName>
                                        </p:attrNameLst>
                                      </p:cBhvr>
                                      <p:to>
                                        <p:strVal val="visible"/>
                                      </p:to>
                                    </p:set>
                                    <p:animEffect transition="in" filter="fade">
                                      <p:cBhvr>
                                        <p:cTn id="27" dur="1000"/>
                                        <p:tgtEl>
                                          <p:spTgt spid="7170"/>
                                        </p:tgtEl>
                                      </p:cBhvr>
                                    </p:animEffect>
                                    <p:anim calcmode="lin" valueType="num">
                                      <p:cBhvr>
                                        <p:cTn id="28" dur="1000" fill="hold"/>
                                        <p:tgtEl>
                                          <p:spTgt spid="7170"/>
                                        </p:tgtEl>
                                        <p:attrNameLst>
                                          <p:attrName>ppt_x</p:attrName>
                                        </p:attrNameLst>
                                      </p:cBhvr>
                                      <p:tavLst>
                                        <p:tav tm="0">
                                          <p:val>
                                            <p:strVal val="#ppt_x"/>
                                          </p:val>
                                        </p:tav>
                                        <p:tav tm="100000">
                                          <p:val>
                                            <p:strVal val="#ppt_x"/>
                                          </p:val>
                                        </p:tav>
                                      </p:tavLst>
                                    </p:anim>
                                    <p:anim calcmode="lin" valueType="num">
                                      <p:cBhvr>
                                        <p:cTn id="29" dur="1000" fill="hold"/>
                                        <p:tgtEl>
                                          <p:spTgt spid="717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4845" y="1523999"/>
            <a:ext cx="4397493" cy="4735025"/>
          </a:xfrm>
        </p:spPr>
        <p:txBody>
          <a:bodyPr>
            <a:normAutofit/>
          </a:bodyPr>
          <a:lstStyle/>
          <a:p>
            <a:r>
              <a:rPr lang="en-US" dirty="0" smtClean="0"/>
              <a:t>Van </a:t>
            </a:r>
            <a:r>
              <a:rPr lang="en-US" dirty="0" err="1" smtClean="0"/>
              <a:t>inspectie</a:t>
            </a:r>
            <a:r>
              <a:rPr lang="en-US" dirty="0" smtClean="0"/>
              <a:t> </a:t>
            </a:r>
            <a:r>
              <a:rPr lang="en-US" dirty="0" err="1" smtClean="0"/>
              <a:t>naar</a:t>
            </a:r>
            <a:r>
              <a:rPr lang="en-US" dirty="0" smtClean="0"/>
              <a:t> </a:t>
            </a:r>
            <a:r>
              <a:rPr lang="en-US" dirty="0" err="1" smtClean="0"/>
              <a:t>faalkans</a:t>
            </a:r>
            <a:endParaRPr lang="en-US" dirty="0" smtClean="0"/>
          </a:p>
          <a:p>
            <a:endParaRPr lang="en-US" sz="3200" dirty="0"/>
          </a:p>
          <a:p>
            <a:r>
              <a:rPr lang="en-US" dirty="0" smtClean="0"/>
              <a:t>Van </a:t>
            </a:r>
            <a:r>
              <a:rPr lang="en-US" dirty="0" err="1" smtClean="0"/>
              <a:t>faalkans</a:t>
            </a:r>
            <a:r>
              <a:rPr lang="en-US" dirty="0" smtClean="0"/>
              <a:t> per asset</a:t>
            </a:r>
          </a:p>
          <a:p>
            <a:pPr marL="0" indent="0">
              <a:buNone/>
            </a:pPr>
            <a:r>
              <a:rPr lang="en-US" dirty="0" smtClean="0"/>
              <a:t>    … </a:t>
            </a:r>
            <a:r>
              <a:rPr lang="en-US" dirty="0" err="1" smtClean="0"/>
              <a:t>naar</a:t>
            </a:r>
            <a:r>
              <a:rPr lang="en-US" dirty="0" smtClean="0"/>
              <a:t> </a:t>
            </a:r>
            <a:r>
              <a:rPr lang="en-US" dirty="0" err="1" smtClean="0"/>
              <a:t>faalkans</a:t>
            </a:r>
            <a:r>
              <a:rPr lang="en-US" dirty="0" smtClean="0"/>
              <a:t>  </a:t>
            </a:r>
            <a:r>
              <a:rPr lang="en-US" dirty="0" err="1" smtClean="0"/>
              <a:t>netwerk</a:t>
            </a:r>
            <a:r>
              <a:rPr lang="en-US" dirty="0" smtClean="0"/>
              <a:t>/</a:t>
            </a:r>
            <a:r>
              <a:rPr lang="en-US" dirty="0" err="1" smtClean="0"/>
              <a:t>systeem</a:t>
            </a:r>
            <a:endParaRPr lang="en-US" dirty="0" smtClean="0"/>
          </a:p>
          <a:p>
            <a:endParaRPr lang="en-US" dirty="0"/>
          </a:p>
          <a:p>
            <a:r>
              <a:rPr lang="en-US" dirty="0" smtClean="0"/>
              <a:t>Van </a:t>
            </a:r>
            <a:r>
              <a:rPr lang="en-US" dirty="0" err="1" smtClean="0"/>
              <a:t>faalkans</a:t>
            </a:r>
            <a:r>
              <a:rPr lang="en-US" dirty="0" smtClean="0"/>
              <a:t> </a:t>
            </a:r>
            <a:r>
              <a:rPr lang="en-US" dirty="0" err="1" smtClean="0"/>
              <a:t>naar</a:t>
            </a:r>
            <a:r>
              <a:rPr lang="en-US" dirty="0" smtClean="0"/>
              <a:t> </a:t>
            </a:r>
            <a:r>
              <a:rPr lang="en-US" dirty="0" err="1" smtClean="0"/>
              <a:t>Risico</a:t>
            </a:r>
            <a:endParaRPr lang="en-US" dirty="0" smtClean="0"/>
          </a:p>
          <a:p>
            <a:pPr marL="0" indent="0">
              <a:buNone/>
            </a:pPr>
            <a:r>
              <a:rPr lang="en-US" dirty="0" smtClean="0"/>
              <a:t>    … </a:t>
            </a:r>
            <a:r>
              <a:rPr lang="en-US" dirty="0" err="1" smtClean="0"/>
              <a:t>naar</a:t>
            </a:r>
            <a:r>
              <a:rPr lang="en-US" dirty="0" smtClean="0"/>
              <a:t> </a:t>
            </a:r>
            <a:r>
              <a:rPr lang="en-US" dirty="0" err="1" smtClean="0"/>
              <a:t>systeem</a:t>
            </a:r>
            <a:r>
              <a:rPr lang="en-US" dirty="0" smtClean="0"/>
              <a:t> </a:t>
            </a:r>
            <a:r>
              <a:rPr lang="en-US" dirty="0" err="1" smtClean="0"/>
              <a:t>risico</a:t>
            </a:r>
            <a:r>
              <a:rPr lang="en-US" dirty="0" smtClean="0"/>
              <a:t> in de </a:t>
            </a:r>
            <a:r>
              <a:rPr lang="en-US" dirty="0" err="1" smtClean="0"/>
              <a:t>tijd</a:t>
            </a:r>
            <a:endParaRPr lang="en-US" dirty="0" smtClean="0"/>
          </a:p>
          <a:p>
            <a:endParaRPr lang="en-US" dirty="0"/>
          </a:p>
          <a:p>
            <a:r>
              <a:rPr lang="en-US" dirty="0" smtClean="0"/>
              <a:t>Van  </a:t>
            </a:r>
            <a:r>
              <a:rPr lang="en-US" dirty="0" err="1" smtClean="0"/>
              <a:t>individuele</a:t>
            </a:r>
            <a:r>
              <a:rPr lang="en-US" dirty="0" smtClean="0"/>
              <a:t>/ad-hoc </a:t>
            </a:r>
            <a:r>
              <a:rPr lang="en-US" dirty="0" err="1" smtClean="0"/>
              <a:t>interventies</a:t>
            </a:r>
            <a:endParaRPr lang="en-US" dirty="0" smtClean="0"/>
          </a:p>
          <a:p>
            <a:pPr marL="0" indent="0">
              <a:buNone/>
            </a:pPr>
            <a:r>
              <a:rPr lang="en-US" dirty="0"/>
              <a:t> </a:t>
            </a:r>
            <a:r>
              <a:rPr lang="en-US" dirty="0" smtClean="0"/>
              <a:t>   … </a:t>
            </a:r>
            <a:r>
              <a:rPr lang="en-US" dirty="0" err="1" smtClean="0"/>
              <a:t>naar</a:t>
            </a:r>
            <a:r>
              <a:rPr lang="en-US" dirty="0" smtClean="0"/>
              <a:t> </a:t>
            </a:r>
            <a:r>
              <a:rPr lang="en-US" dirty="0" err="1" smtClean="0"/>
              <a:t>systeem</a:t>
            </a:r>
            <a:r>
              <a:rPr lang="en-US" dirty="0" smtClean="0"/>
              <a:t> </a:t>
            </a:r>
            <a:r>
              <a:rPr lang="en-US" dirty="0" err="1" smtClean="0"/>
              <a:t>indicatoren</a:t>
            </a:r>
            <a:endParaRPr lang="en-US" dirty="0" smtClean="0"/>
          </a:p>
          <a:p>
            <a:endParaRPr lang="en-US" dirty="0"/>
          </a:p>
          <a:p>
            <a:endParaRPr lang="en-US" dirty="0"/>
          </a:p>
          <a:p>
            <a:endParaRPr lang="en-GB" dirty="0"/>
          </a:p>
        </p:txBody>
      </p:sp>
      <p:sp>
        <p:nvSpPr>
          <p:cNvPr id="3" name="Title 2"/>
          <p:cNvSpPr>
            <a:spLocks noGrp="1"/>
          </p:cNvSpPr>
          <p:nvPr>
            <p:ph type="title"/>
          </p:nvPr>
        </p:nvSpPr>
        <p:spPr/>
        <p:txBody>
          <a:bodyPr/>
          <a:lstStyle/>
          <a:p>
            <a:r>
              <a:rPr lang="en-US" dirty="0" smtClean="0"/>
              <a:t>De </a:t>
            </a:r>
            <a:r>
              <a:rPr lang="en-US" dirty="0" err="1" smtClean="0"/>
              <a:t>uitdagingen</a:t>
            </a:r>
            <a:endParaRPr lang="en-GB"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0004" y="627540"/>
            <a:ext cx="2546579" cy="1608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3366" y="2163425"/>
            <a:ext cx="3476234" cy="1748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3368" y="3528645"/>
            <a:ext cx="3101096" cy="1472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469154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Met </a:t>
            </a:r>
            <a:r>
              <a:rPr lang="en-US" dirty="0" err="1" smtClean="0"/>
              <a:t>interventieplanning</a:t>
            </a:r>
            <a:r>
              <a:rPr lang="en-US" dirty="0" smtClean="0"/>
              <a:t> </a:t>
            </a:r>
            <a:r>
              <a:rPr lang="en-US" dirty="0" err="1" smtClean="0"/>
              <a:t>naar</a:t>
            </a:r>
            <a:r>
              <a:rPr lang="en-US" dirty="0" smtClean="0"/>
              <a:t> </a:t>
            </a:r>
            <a:r>
              <a:rPr lang="en-US" dirty="0" err="1" smtClean="0"/>
              <a:t>duurzame</a:t>
            </a:r>
            <a:r>
              <a:rPr lang="en-US" dirty="0" smtClean="0"/>
              <a:t> </a:t>
            </a:r>
            <a:r>
              <a:rPr lang="en-US" dirty="0" err="1" smtClean="0"/>
              <a:t>beheersing</a:t>
            </a:r>
            <a:endParaRPr lang="en-GB" dirty="0"/>
          </a:p>
        </p:txBody>
      </p:sp>
      <p:sp>
        <p:nvSpPr>
          <p:cNvPr id="4" name="Text Placeholder 3"/>
          <p:cNvSpPr>
            <a:spLocks noGrp="1"/>
          </p:cNvSpPr>
          <p:nvPr>
            <p:ph type="body" idx="11"/>
          </p:nvPr>
        </p:nvSpPr>
        <p:spPr/>
        <p:txBody>
          <a:bodyPr/>
          <a:lstStyle/>
          <a:p>
            <a:endParaRPr lang="en-GB"/>
          </a:p>
        </p:txBody>
      </p:sp>
      <p:cxnSp>
        <p:nvCxnSpPr>
          <p:cNvPr id="6" name="Straight Connector 5"/>
          <p:cNvCxnSpPr/>
          <p:nvPr/>
        </p:nvCxnSpPr>
        <p:spPr>
          <a:xfrm>
            <a:off x="1195757" y="1524005"/>
            <a:ext cx="1" cy="30714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195757" y="4595451"/>
            <a:ext cx="4970585"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220292" y="4780117"/>
            <a:ext cx="1981201" cy="400110"/>
          </a:xfrm>
          <a:prstGeom prst="rect">
            <a:avLst/>
          </a:prstGeom>
          <a:noFill/>
        </p:spPr>
        <p:txBody>
          <a:bodyPr wrap="square" rtlCol="0">
            <a:spAutoFit/>
          </a:bodyPr>
          <a:lstStyle/>
          <a:p>
            <a:r>
              <a:rPr lang="en-US" sz="2000" dirty="0" err="1" smtClean="0"/>
              <a:t>Tijd</a:t>
            </a:r>
            <a:r>
              <a:rPr lang="en-US" sz="2000" dirty="0" smtClean="0"/>
              <a:t> - </a:t>
            </a:r>
            <a:r>
              <a:rPr lang="en-US" sz="2000" dirty="0" err="1" smtClean="0"/>
              <a:t>Levensduur</a:t>
            </a:r>
            <a:endParaRPr lang="en-GB" sz="2000" dirty="0"/>
          </a:p>
        </p:txBody>
      </p:sp>
      <p:cxnSp>
        <p:nvCxnSpPr>
          <p:cNvPr id="20" name="Straight Connector 19"/>
          <p:cNvCxnSpPr/>
          <p:nvPr/>
        </p:nvCxnSpPr>
        <p:spPr>
          <a:xfrm>
            <a:off x="2074988" y="4489944"/>
            <a:ext cx="0" cy="290173"/>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781911" y="4780117"/>
            <a:ext cx="902674" cy="400110"/>
          </a:xfrm>
          <a:prstGeom prst="rect">
            <a:avLst/>
          </a:prstGeom>
          <a:noFill/>
        </p:spPr>
        <p:txBody>
          <a:bodyPr wrap="square" rtlCol="0">
            <a:spAutoFit/>
          </a:bodyPr>
          <a:lstStyle/>
          <a:p>
            <a:r>
              <a:rPr lang="en-US" sz="2000" dirty="0" err="1" smtClean="0"/>
              <a:t>Heden</a:t>
            </a:r>
            <a:endParaRPr lang="en-GB" sz="2000" dirty="0"/>
          </a:p>
        </p:txBody>
      </p:sp>
      <p:sp>
        <p:nvSpPr>
          <p:cNvPr id="23" name="Flowchart: Summing Junction 22"/>
          <p:cNvSpPr/>
          <p:nvPr/>
        </p:nvSpPr>
        <p:spPr>
          <a:xfrm>
            <a:off x="1957758" y="2942503"/>
            <a:ext cx="234461" cy="257907"/>
          </a:xfrm>
          <a:prstGeom prst="flowChartSummingJunc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p:cNvSpPr txBox="1"/>
          <p:nvPr/>
        </p:nvSpPr>
        <p:spPr>
          <a:xfrm>
            <a:off x="1781911" y="2309456"/>
            <a:ext cx="1195755" cy="584775"/>
          </a:xfrm>
          <a:prstGeom prst="rect">
            <a:avLst/>
          </a:prstGeom>
          <a:noFill/>
        </p:spPr>
        <p:txBody>
          <a:bodyPr wrap="square" rtlCol="0">
            <a:spAutoFit/>
          </a:bodyPr>
          <a:lstStyle/>
          <a:p>
            <a:r>
              <a:rPr lang="en-US" sz="3200" dirty="0" err="1" smtClean="0">
                <a:solidFill>
                  <a:srgbClr val="00B0F0"/>
                </a:solidFill>
              </a:rPr>
              <a:t>Risico</a:t>
            </a:r>
            <a:endParaRPr lang="en-GB" sz="3200" dirty="0">
              <a:solidFill>
                <a:srgbClr val="00B0F0"/>
              </a:solidFill>
            </a:endParaRPr>
          </a:p>
        </p:txBody>
      </p:sp>
      <p:sp>
        <p:nvSpPr>
          <p:cNvPr id="7" name="Freeform 6"/>
          <p:cNvSpPr/>
          <p:nvPr/>
        </p:nvSpPr>
        <p:spPr>
          <a:xfrm>
            <a:off x="2227388" y="2766652"/>
            <a:ext cx="6729046" cy="386861"/>
          </a:xfrm>
          <a:custGeom>
            <a:avLst/>
            <a:gdLst>
              <a:gd name="connsiteX0" fmla="*/ 0 w 6729046"/>
              <a:gd name="connsiteY0" fmla="*/ 269631 h 386861"/>
              <a:gd name="connsiteX1" fmla="*/ 586154 w 6729046"/>
              <a:gd name="connsiteY1" fmla="*/ 281354 h 386861"/>
              <a:gd name="connsiteX2" fmla="*/ 750277 w 6729046"/>
              <a:gd name="connsiteY2" fmla="*/ 316523 h 386861"/>
              <a:gd name="connsiteX3" fmla="*/ 890954 w 6729046"/>
              <a:gd name="connsiteY3" fmla="*/ 328246 h 386861"/>
              <a:gd name="connsiteX4" fmla="*/ 937846 w 6729046"/>
              <a:gd name="connsiteY4" fmla="*/ 339969 h 386861"/>
              <a:gd name="connsiteX5" fmla="*/ 973016 w 6729046"/>
              <a:gd name="connsiteY5" fmla="*/ 363415 h 386861"/>
              <a:gd name="connsiteX6" fmla="*/ 1019908 w 6729046"/>
              <a:gd name="connsiteY6" fmla="*/ 386861 h 386861"/>
              <a:gd name="connsiteX7" fmla="*/ 1301262 w 6729046"/>
              <a:gd name="connsiteY7" fmla="*/ 375138 h 386861"/>
              <a:gd name="connsiteX8" fmla="*/ 1359877 w 6729046"/>
              <a:gd name="connsiteY8" fmla="*/ 351692 h 386861"/>
              <a:gd name="connsiteX9" fmla="*/ 1406769 w 6729046"/>
              <a:gd name="connsiteY9" fmla="*/ 339969 h 386861"/>
              <a:gd name="connsiteX10" fmla="*/ 1453662 w 6729046"/>
              <a:gd name="connsiteY10" fmla="*/ 304800 h 386861"/>
              <a:gd name="connsiteX11" fmla="*/ 1500554 w 6729046"/>
              <a:gd name="connsiteY11" fmla="*/ 293077 h 386861"/>
              <a:gd name="connsiteX12" fmla="*/ 1559169 w 6729046"/>
              <a:gd name="connsiteY12" fmla="*/ 269631 h 386861"/>
              <a:gd name="connsiteX13" fmla="*/ 1629508 w 6729046"/>
              <a:gd name="connsiteY13" fmla="*/ 234461 h 386861"/>
              <a:gd name="connsiteX14" fmla="*/ 1781908 w 6729046"/>
              <a:gd name="connsiteY14" fmla="*/ 222738 h 386861"/>
              <a:gd name="connsiteX15" fmla="*/ 1840523 w 6729046"/>
              <a:gd name="connsiteY15" fmla="*/ 234461 h 386861"/>
              <a:gd name="connsiteX16" fmla="*/ 1875692 w 6729046"/>
              <a:gd name="connsiteY16" fmla="*/ 246184 h 386861"/>
              <a:gd name="connsiteX17" fmla="*/ 1969477 w 6729046"/>
              <a:gd name="connsiteY17" fmla="*/ 257907 h 386861"/>
              <a:gd name="connsiteX18" fmla="*/ 2157046 w 6729046"/>
              <a:gd name="connsiteY18" fmla="*/ 281354 h 386861"/>
              <a:gd name="connsiteX19" fmla="*/ 2203939 w 6729046"/>
              <a:gd name="connsiteY19" fmla="*/ 293077 h 386861"/>
              <a:gd name="connsiteX20" fmla="*/ 2239108 w 6729046"/>
              <a:gd name="connsiteY20" fmla="*/ 304800 h 386861"/>
              <a:gd name="connsiteX21" fmla="*/ 2485292 w 6729046"/>
              <a:gd name="connsiteY21" fmla="*/ 293077 h 386861"/>
              <a:gd name="connsiteX22" fmla="*/ 2872154 w 6729046"/>
              <a:gd name="connsiteY22" fmla="*/ 269631 h 386861"/>
              <a:gd name="connsiteX23" fmla="*/ 3001108 w 6729046"/>
              <a:gd name="connsiteY23" fmla="*/ 246184 h 386861"/>
              <a:gd name="connsiteX24" fmla="*/ 3036277 w 6729046"/>
              <a:gd name="connsiteY24" fmla="*/ 234461 h 386861"/>
              <a:gd name="connsiteX25" fmla="*/ 3118339 w 6729046"/>
              <a:gd name="connsiteY25" fmla="*/ 222738 h 386861"/>
              <a:gd name="connsiteX26" fmla="*/ 3294185 w 6729046"/>
              <a:gd name="connsiteY26" fmla="*/ 234461 h 386861"/>
              <a:gd name="connsiteX27" fmla="*/ 3364523 w 6729046"/>
              <a:gd name="connsiteY27" fmla="*/ 246184 h 386861"/>
              <a:gd name="connsiteX28" fmla="*/ 3470031 w 6729046"/>
              <a:gd name="connsiteY28" fmla="*/ 293077 h 386861"/>
              <a:gd name="connsiteX29" fmla="*/ 3598985 w 6729046"/>
              <a:gd name="connsiteY29" fmla="*/ 316523 h 386861"/>
              <a:gd name="connsiteX30" fmla="*/ 3868616 w 6729046"/>
              <a:gd name="connsiteY30" fmla="*/ 304800 h 386861"/>
              <a:gd name="connsiteX31" fmla="*/ 3915508 w 6729046"/>
              <a:gd name="connsiteY31" fmla="*/ 293077 h 386861"/>
              <a:gd name="connsiteX32" fmla="*/ 3950677 w 6729046"/>
              <a:gd name="connsiteY32" fmla="*/ 269631 h 386861"/>
              <a:gd name="connsiteX33" fmla="*/ 4021016 w 6729046"/>
              <a:gd name="connsiteY33" fmla="*/ 246184 h 386861"/>
              <a:gd name="connsiteX34" fmla="*/ 4056185 w 6729046"/>
              <a:gd name="connsiteY34" fmla="*/ 234461 h 386861"/>
              <a:gd name="connsiteX35" fmla="*/ 4208585 w 6729046"/>
              <a:gd name="connsiteY35" fmla="*/ 257907 h 386861"/>
              <a:gd name="connsiteX36" fmla="*/ 4232031 w 6729046"/>
              <a:gd name="connsiteY36" fmla="*/ 281354 h 386861"/>
              <a:gd name="connsiteX37" fmla="*/ 4302369 w 6729046"/>
              <a:gd name="connsiteY37" fmla="*/ 316523 h 386861"/>
              <a:gd name="connsiteX38" fmla="*/ 4513385 w 6729046"/>
              <a:gd name="connsiteY38" fmla="*/ 304800 h 386861"/>
              <a:gd name="connsiteX39" fmla="*/ 4560277 w 6729046"/>
              <a:gd name="connsiteY39" fmla="*/ 293077 h 386861"/>
              <a:gd name="connsiteX40" fmla="*/ 4618892 w 6729046"/>
              <a:gd name="connsiteY40" fmla="*/ 281354 h 386861"/>
              <a:gd name="connsiteX41" fmla="*/ 4771292 w 6729046"/>
              <a:gd name="connsiteY41" fmla="*/ 246184 h 386861"/>
              <a:gd name="connsiteX42" fmla="*/ 4865077 w 6729046"/>
              <a:gd name="connsiteY42" fmla="*/ 222738 h 386861"/>
              <a:gd name="connsiteX43" fmla="*/ 4970585 w 6729046"/>
              <a:gd name="connsiteY43" fmla="*/ 211015 h 386861"/>
              <a:gd name="connsiteX44" fmla="*/ 5029200 w 6729046"/>
              <a:gd name="connsiteY44" fmla="*/ 199292 h 386861"/>
              <a:gd name="connsiteX45" fmla="*/ 5076092 w 6729046"/>
              <a:gd name="connsiteY45" fmla="*/ 187569 h 386861"/>
              <a:gd name="connsiteX46" fmla="*/ 5205046 w 6729046"/>
              <a:gd name="connsiteY46" fmla="*/ 175846 h 386861"/>
              <a:gd name="connsiteX47" fmla="*/ 5322277 w 6729046"/>
              <a:gd name="connsiteY47" fmla="*/ 152400 h 386861"/>
              <a:gd name="connsiteX48" fmla="*/ 5404339 w 6729046"/>
              <a:gd name="connsiteY48" fmla="*/ 140677 h 386861"/>
              <a:gd name="connsiteX49" fmla="*/ 5486400 w 6729046"/>
              <a:gd name="connsiteY49" fmla="*/ 117231 h 386861"/>
              <a:gd name="connsiteX50" fmla="*/ 5545016 w 6729046"/>
              <a:gd name="connsiteY50" fmla="*/ 58615 h 386861"/>
              <a:gd name="connsiteX51" fmla="*/ 5580185 w 6729046"/>
              <a:gd name="connsiteY51" fmla="*/ 46892 h 386861"/>
              <a:gd name="connsiteX52" fmla="*/ 5697416 w 6729046"/>
              <a:gd name="connsiteY52" fmla="*/ 23446 h 386861"/>
              <a:gd name="connsiteX53" fmla="*/ 5779477 w 6729046"/>
              <a:gd name="connsiteY53" fmla="*/ 0 h 386861"/>
              <a:gd name="connsiteX54" fmla="*/ 5826369 w 6729046"/>
              <a:gd name="connsiteY54" fmla="*/ 11723 h 386861"/>
              <a:gd name="connsiteX55" fmla="*/ 5861539 w 6729046"/>
              <a:gd name="connsiteY55" fmla="*/ 35169 h 386861"/>
              <a:gd name="connsiteX56" fmla="*/ 5967046 w 6729046"/>
              <a:gd name="connsiteY56" fmla="*/ 58615 h 386861"/>
              <a:gd name="connsiteX57" fmla="*/ 6025662 w 6729046"/>
              <a:gd name="connsiteY57" fmla="*/ 70338 h 386861"/>
              <a:gd name="connsiteX58" fmla="*/ 6060831 w 6729046"/>
              <a:gd name="connsiteY58" fmla="*/ 82061 h 386861"/>
              <a:gd name="connsiteX59" fmla="*/ 6107723 w 6729046"/>
              <a:gd name="connsiteY59" fmla="*/ 93784 h 386861"/>
              <a:gd name="connsiteX60" fmla="*/ 6189785 w 6729046"/>
              <a:gd name="connsiteY60" fmla="*/ 82061 h 386861"/>
              <a:gd name="connsiteX61" fmla="*/ 6283569 w 6729046"/>
              <a:gd name="connsiteY61" fmla="*/ 93784 h 386861"/>
              <a:gd name="connsiteX62" fmla="*/ 6435969 w 6729046"/>
              <a:gd name="connsiteY62" fmla="*/ 105507 h 386861"/>
              <a:gd name="connsiteX63" fmla="*/ 6506308 w 6729046"/>
              <a:gd name="connsiteY63" fmla="*/ 128954 h 386861"/>
              <a:gd name="connsiteX64" fmla="*/ 6576646 w 6729046"/>
              <a:gd name="connsiteY64" fmla="*/ 117231 h 386861"/>
              <a:gd name="connsiteX65" fmla="*/ 6635262 w 6729046"/>
              <a:gd name="connsiteY65" fmla="*/ 105507 h 386861"/>
              <a:gd name="connsiteX66" fmla="*/ 6729046 w 6729046"/>
              <a:gd name="connsiteY66" fmla="*/ 105507 h 38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729046" h="386861">
                <a:moveTo>
                  <a:pt x="0" y="269631"/>
                </a:moveTo>
                <a:lnTo>
                  <a:pt x="586154" y="281354"/>
                </a:lnTo>
                <a:cubicBezTo>
                  <a:pt x="709095" y="285745"/>
                  <a:pt x="605210" y="304434"/>
                  <a:pt x="750277" y="316523"/>
                </a:cubicBezTo>
                <a:lnTo>
                  <a:pt x="890954" y="328246"/>
                </a:lnTo>
                <a:cubicBezTo>
                  <a:pt x="906585" y="332154"/>
                  <a:pt x="923037" y="333622"/>
                  <a:pt x="937846" y="339969"/>
                </a:cubicBezTo>
                <a:cubicBezTo>
                  <a:pt x="950796" y="345519"/>
                  <a:pt x="960783" y="356425"/>
                  <a:pt x="973016" y="363415"/>
                </a:cubicBezTo>
                <a:cubicBezTo>
                  <a:pt x="988189" y="372085"/>
                  <a:pt x="1004277" y="379046"/>
                  <a:pt x="1019908" y="386861"/>
                </a:cubicBezTo>
                <a:cubicBezTo>
                  <a:pt x="1113693" y="382953"/>
                  <a:pt x="1207894" y="384797"/>
                  <a:pt x="1301262" y="375138"/>
                </a:cubicBezTo>
                <a:cubicBezTo>
                  <a:pt x="1322194" y="372973"/>
                  <a:pt x="1339913" y="358347"/>
                  <a:pt x="1359877" y="351692"/>
                </a:cubicBezTo>
                <a:cubicBezTo>
                  <a:pt x="1375162" y="346597"/>
                  <a:pt x="1391138" y="343877"/>
                  <a:pt x="1406769" y="339969"/>
                </a:cubicBezTo>
                <a:cubicBezTo>
                  <a:pt x="1422400" y="328246"/>
                  <a:pt x="1436186" y="313538"/>
                  <a:pt x="1453662" y="304800"/>
                </a:cubicBezTo>
                <a:cubicBezTo>
                  <a:pt x="1468073" y="297595"/>
                  <a:pt x="1485269" y="298172"/>
                  <a:pt x="1500554" y="293077"/>
                </a:cubicBezTo>
                <a:cubicBezTo>
                  <a:pt x="1520518" y="286422"/>
                  <a:pt x="1540347" y="279042"/>
                  <a:pt x="1559169" y="269631"/>
                </a:cubicBezTo>
                <a:cubicBezTo>
                  <a:pt x="1650072" y="224179"/>
                  <a:pt x="1541110" y="263927"/>
                  <a:pt x="1629508" y="234461"/>
                </a:cubicBezTo>
                <a:cubicBezTo>
                  <a:pt x="1695391" y="190539"/>
                  <a:pt x="1656126" y="205967"/>
                  <a:pt x="1781908" y="222738"/>
                </a:cubicBezTo>
                <a:cubicBezTo>
                  <a:pt x="1801658" y="225371"/>
                  <a:pt x="1821193" y="229628"/>
                  <a:pt x="1840523" y="234461"/>
                </a:cubicBezTo>
                <a:cubicBezTo>
                  <a:pt x="1852511" y="237458"/>
                  <a:pt x="1863534" y="243974"/>
                  <a:pt x="1875692" y="246184"/>
                </a:cubicBezTo>
                <a:cubicBezTo>
                  <a:pt x="1906689" y="251820"/>
                  <a:pt x="1938338" y="253116"/>
                  <a:pt x="1969477" y="257907"/>
                </a:cubicBezTo>
                <a:cubicBezTo>
                  <a:pt x="2144448" y="284827"/>
                  <a:pt x="1847880" y="253248"/>
                  <a:pt x="2157046" y="281354"/>
                </a:cubicBezTo>
                <a:cubicBezTo>
                  <a:pt x="2172677" y="285262"/>
                  <a:pt x="2188447" y="288651"/>
                  <a:pt x="2203939" y="293077"/>
                </a:cubicBezTo>
                <a:cubicBezTo>
                  <a:pt x="2215821" y="296472"/>
                  <a:pt x="2226751" y="304800"/>
                  <a:pt x="2239108" y="304800"/>
                </a:cubicBezTo>
                <a:cubicBezTo>
                  <a:pt x="2321262" y="304800"/>
                  <a:pt x="2403231" y="296985"/>
                  <a:pt x="2485292" y="293077"/>
                </a:cubicBezTo>
                <a:cubicBezTo>
                  <a:pt x="2648136" y="252367"/>
                  <a:pt x="2474239" y="292370"/>
                  <a:pt x="2872154" y="269631"/>
                </a:cubicBezTo>
                <a:cubicBezTo>
                  <a:pt x="2885695" y="268857"/>
                  <a:pt x="2983272" y="250643"/>
                  <a:pt x="3001108" y="246184"/>
                </a:cubicBezTo>
                <a:cubicBezTo>
                  <a:pt x="3013096" y="243187"/>
                  <a:pt x="3024160" y="236884"/>
                  <a:pt x="3036277" y="234461"/>
                </a:cubicBezTo>
                <a:cubicBezTo>
                  <a:pt x="3063372" y="229042"/>
                  <a:pt x="3090985" y="226646"/>
                  <a:pt x="3118339" y="222738"/>
                </a:cubicBezTo>
                <a:cubicBezTo>
                  <a:pt x="3198608" y="195982"/>
                  <a:pt x="3141319" y="208983"/>
                  <a:pt x="3294185" y="234461"/>
                </a:cubicBezTo>
                <a:lnTo>
                  <a:pt x="3364523" y="246184"/>
                </a:lnTo>
                <a:cubicBezTo>
                  <a:pt x="3399163" y="263504"/>
                  <a:pt x="3432608" y="281850"/>
                  <a:pt x="3470031" y="293077"/>
                </a:cubicBezTo>
                <a:cubicBezTo>
                  <a:pt x="3490513" y="299222"/>
                  <a:pt x="3582288" y="313740"/>
                  <a:pt x="3598985" y="316523"/>
                </a:cubicBezTo>
                <a:cubicBezTo>
                  <a:pt x="3688862" y="312615"/>
                  <a:pt x="3778900" y="311446"/>
                  <a:pt x="3868616" y="304800"/>
                </a:cubicBezTo>
                <a:cubicBezTo>
                  <a:pt x="3884684" y="303610"/>
                  <a:pt x="3900699" y="299424"/>
                  <a:pt x="3915508" y="293077"/>
                </a:cubicBezTo>
                <a:cubicBezTo>
                  <a:pt x="3928458" y="287527"/>
                  <a:pt x="3937802" y="275353"/>
                  <a:pt x="3950677" y="269631"/>
                </a:cubicBezTo>
                <a:cubicBezTo>
                  <a:pt x="3973262" y="259593"/>
                  <a:pt x="3997570" y="254000"/>
                  <a:pt x="4021016" y="246184"/>
                </a:cubicBezTo>
                <a:lnTo>
                  <a:pt x="4056185" y="234461"/>
                </a:lnTo>
                <a:cubicBezTo>
                  <a:pt x="4062949" y="235137"/>
                  <a:pt x="4174787" y="237628"/>
                  <a:pt x="4208585" y="257907"/>
                </a:cubicBezTo>
                <a:cubicBezTo>
                  <a:pt x="4218063" y="263594"/>
                  <a:pt x="4223400" y="274449"/>
                  <a:pt x="4232031" y="281354"/>
                </a:cubicBezTo>
                <a:cubicBezTo>
                  <a:pt x="4264495" y="307325"/>
                  <a:pt x="4265224" y="304141"/>
                  <a:pt x="4302369" y="316523"/>
                </a:cubicBezTo>
                <a:cubicBezTo>
                  <a:pt x="4372708" y="312615"/>
                  <a:pt x="4443227" y="311178"/>
                  <a:pt x="4513385" y="304800"/>
                </a:cubicBezTo>
                <a:cubicBezTo>
                  <a:pt x="4529431" y="303341"/>
                  <a:pt x="4544549" y="296572"/>
                  <a:pt x="4560277" y="293077"/>
                </a:cubicBezTo>
                <a:cubicBezTo>
                  <a:pt x="4579728" y="288755"/>
                  <a:pt x="4599354" y="285262"/>
                  <a:pt x="4618892" y="281354"/>
                </a:cubicBezTo>
                <a:cubicBezTo>
                  <a:pt x="4709694" y="235952"/>
                  <a:pt x="4623594" y="272248"/>
                  <a:pt x="4771292" y="246184"/>
                </a:cubicBezTo>
                <a:cubicBezTo>
                  <a:pt x="4803025" y="240584"/>
                  <a:pt x="4833050" y="226296"/>
                  <a:pt x="4865077" y="222738"/>
                </a:cubicBezTo>
                <a:cubicBezTo>
                  <a:pt x="4900246" y="218830"/>
                  <a:pt x="4935555" y="216019"/>
                  <a:pt x="4970585" y="211015"/>
                </a:cubicBezTo>
                <a:cubicBezTo>
                  <a:pt x="4990310" y="208197"/>
                  <a:pt x="5009749" y="203614"/>
                  <a:pt x="5029200" y="199292"/>
                </a:cubicBezTo>
                <a:cubicBezTo>
                  <a:pt x="5044928" y="195797"/>
                  <a:pt x="5060122" y="189698"/>
                  <a:pt x="5076092" y="187569"/>
                </a:cubicBezTo>
                <a:cubicBezTo>
                  <a:pt x="5118875" y="181865"/>
                  <a:pt x="5162180" y="180889"/>
                  <a:pt x="5205046" y="175846"/>
                </a:cubicBezTo>
                <a:cubicBezTo>
                  <a:pt x="5335061" y="160550"/>
                  <a:pt x="5222647" y="170514"/>
                  <a:pt x="5322277" y="152400"/>
                </a:cubicBezTo>
                <a:cubicBezTo>
                  <a:pt x="5349463" y="147457"/>
                  <a:pt x="5377153" y="145620"/>
                  <a:pt x="5404339" y="140677"/>
                </a:cubicBezTo>
                <a:cubicBezTo>
                  <a:pt x="5436723" y="134789"/>
                  <a:pt x="5456268" y="127275"/>
                  <a:pt x="5486400" y="117231"/>
                </a:cubicBezTo>
                <a:lnTo>
                  <a:pt x="5545016" y="58615"/>
                </a:lnTo>
                <a:cubicBezTo>
                  <a:pt x="5553754" y="49877"/>
                  <a:pt x="5568303" y="50287"/>
                  <a:pt x="5580185" y="46892"/>
                </a:cubicBezTo>
                <a:cubicBezTo>
                  <a:pt x="5629152" y="32901"/>
                  <a:pt x="5642144" y="32658"/>
                  <a:pt x="5697416" y="23446"/>
                </a:cubicBezTo>
                <a:cubicBezTo>
                  <a:pt x="5714001" y="17918"/>
                  <a:pt x="5764757" y="0"/>
                  <a:pt x="5779477" y="0"/>
                </a:cubicBezTo>
                <a:cubicBezTo>
                  <a:pt x="5795589" y="0"/>
                  <a:pt x="5810738" y="7815"/>
                  <a:pt x="5826369" y="11723"/>
                </a:cubicBezTo>
                <a:cubicBezTo>
                  <a:pt x="5838092" y="19538"/>
                  <a:pt x="5848937" y="28868"/>
                  <a:pt x="5861539" y="35169"/>
                </a:cubicBezTo>
                <a:cubicBezTo>
                  <a:pt x="5891068" y="49933"/>
                  <a:pt x="5938743" y="53469"/>
                  <a:pt x="5967046" y="58615"/>
                </a:cubicBezTo>
                <a:cubicBezTo>
                  <a:pt x="5986650" y="62179"/>
                  <a:pt x="6006331" y="65505"/>
                  <a:pt x="6025662" y="70338"/>
                </a:cubicBezTo>
                <a:cubicBezTo>
                  <a:pt x="6037650" y="73335"/>
                  <a:pt x="6048949" y="78666"/>
                  <a:pt x="6060831" y="82061"/>
                </a:cubicBezTo>
                <a:cubicBezTo>
                  <a:pt x="6076323" y="86487"/>
                  <a:pt x="6092092" y="89876"/>
                  <a:pt x="6107723" y="93784"/>
                </a:cubicBezTo>
                <a:cubicBezTo>
                  <a:pt x="6135077" y="89876"/>
                  <a:pt x="6162153" y="82061"/>
                  <a:pt x="6189785" y="82061"/>
                </a:cubicBezTo>
                <a:cubicBezTo>
                  <a:pt x="6221290" y="82061"/>
                  <a:pt x="6252206" y="90797"/>
                  <a:pt x="6283569" y="93784"/>
                </a:cubicBezTo>
                <a:cubicBezTo>
                  <a:pt x="6334290" y="98615"/>
                  <a:pt x="6385169" y="101599"/>
                  <a:pt x="6435969" y="105507"/>
                </a:cubicBezTo>
                <a:cubicBezTo>
                  <a:pt x="6459415" y="113323"/>
                  <a:pt x="6481930" y="133017"/>
                  <a:pt x="6506308" y="128954"/>
                </a:cubicBezTo>
                <a:lnTo>
                  <a:pt x="6576646" y="117231"/>
                </a:lnTo>
                <a:cubicBezTo>
                  <a:pt x="6596250" y="113666"/>
                  <a:pt x="6615395" y="107035"/>
                  <a:pt x="6635262" y="105507"/>
                </a:cubicBezTo>
                <a:cubicBezTo>
                  <a:pt x="6666431" y="103109"/>
                  <a:pt x="6697785" y="105507"/>
                  <a:pt x="6729046" y="105507"/>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170" name="Picture 2" descr="Image result for image gantt chart">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0739" y="3362262"/>
            <a:ext cx="1957757" cy="1684582"/>
          </a:xfrm>
          <a:prstGeom prst="rect">
            <a:avLst/>
          </a:prstGeom>
          <a:noFill/>
          <a:extLst>
            <a:ext uri="{909E8E84-426E-40DD-AFC4-6F175D3DCCD1}">
              <a14:hiddenFill xmlns:a14="http://schemas.microsoft.com/office/drawing/2010/main">
                <a:solidFill>
                  <a:srgbClr val="FFFFFF"/>
                </a:solidFill>
              </a14:hiddenFill>
            </a:ext>
          </a:extLst>
        </p:spPr>
      </p:pic>
      <p:sp>
        <p:nvSpPr>
          <p:cNvPr id="25" name="Flowchart: Summing Junction 24"/>
          <p:cNvSpPr/>
          <p:nvPr/>
        </p:nvSpPr>
        <p:spPr>
          <a:xfrm>
            <a:off x="1946036" y="3763114"/>
            <a:ext cx="234461" cy="257907"/>
          </a:xfrm>
          <a:prstGeom prst="flowChartSummingJuncti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1770189" y="3130067"/>
            <a:ext cx="1406765" cy="584775"/>
          </a:xfrm>
          <a:prstGeom prst="rect">
            <a:avLst/>
          </a:prstGeom>
          <a:noFill/>
        </p:spPr>
        <p:txBody>
          <a:bodyPr wrap="square" rtlCol="0">
            <a:spAutoFit/>
          </a:bodyPr>
          <a:lstStyle/>
          <a:p>
            <a:r>
              <a:rPr lang="en-US" sz="3200" dirty="0" err="1" smtClean="0">
                <a:solidFill>
                  <a:srgbClr val="FF0000"/>
                </a:solidFill>
              </a:rPr>
              <a:t>Kosten</a:t>
            </a:r>
            <a:endParaRPr lang="en-GB" sz="3200" dirty="0">
              <a:solidFill>
                <a:srgbClr val="FF0000"/>
              </a:solidFill>
            </a:endParaRPr>
          </a:p>
        </p:txBody>
      </p:sp>
      <p:sp>
        <p:nvSpPr>
          <p:cNvPr id="27" name="Freeform 26"/>
          <p:cNvSpPr/>
          <p:nvPr/>
        </p:nvSpPr>
        <p:spPr>
          <a:xfrm>
            <a:off x="2215666" y="3587263"/>
            <a:ext cx="6729046" cy="386861"/>
          </a:xfrm>
          <a:custGeom>
            <a:avLst/>
            <a:gdLst>
              <a:gd name="connsiteX0" fmla="*/ 0 w 6729046"/>
              <a:gd name="connsiteY0" fmla="*/ 269631 h 386861"/>
              <a:gd name="connsiteX1" fmla="*/ 586154 w 6729046"/>
              <a:gd name="connsiteY1" fmla="*/ 281354 h 386861"/>
              <a:gd name="connsiteX2" fmla="*/ 750277 w 6729046"/>
              <a:gd name="connsiteY2" fmla="*/ 316523 h 386861"/>
              <a:gd name="connsiteX3" fmla="*/ 890954 w 6729046"/>
              <a:gd name="connsiteY3" fmla="*/ 328246 h 386861"/>
              <a:gd name="connsiteX4" fmla="*/ 937846 w 6729046"/>
              <a:gd name="connsiteY4" fmla="*/ 339969 h 386861"/>
              <a:gd name="connsiteX5" fmla="*/ 973016 w 6729046"/>
              <a:gd name="connsiteY5" fmla="*/ 363415 h 386861"/>
              <a:gd name="connsiteX6" fmla="*/ 1019908 w 6729046"/>
              <a:gd name="connsiteY6" fmla="*/ 386861 h 386861"/>
              <a:gd name="connsiteX7" fmla="*/ 1301262 w 6729046"/>
              <a:gd name="connsiteY7" fmla="*/ 375138 h 386861"/>
              <a:gd name="connsiteX8" fmla="*/ 1359877 w 6729046"/>
              <a:gd name="connsiteY8" fmla="*/ 351692 h 386861"/>
              <a:gd name="connsiteX9" fmla="*/ 1406769 w 6729046"/>
              <a:gd name="connsiteY9" fmla="*/ 339969 h 386861"/>
              <a:gd name="connsiteX10" fmla="*/ 1453662 w 6729046"/>
              <a:gd name="connsiteY10" fmla="*/ 304800 h 386861"/>
              <a:gd name="connsiteX11" fmla="*/ 1500554 w 6729046"/>
              <a:gd name="connsiteY11" fmla="*/ 293077 h 386861"/>
              <a:gd name="connsiteX12" fmla="*/ 1559169 w 6729046"/>
              <a:gd name="connsiteY12" fmla="*/ 269631 h 386861"/>
              <a:gd name="connsiteX13" fmla="*/ 1629508 w 6729046"/>
              <a:gd name="connsiteY13" fmla="*/ 234461 h 386861"/>
              <a:gd name="connsiteX14" fmla="*/ 1781908 w 6729046"/>
              <a:gd name="connsiteY14" fmla="*/ 222738 h 386861"/>
              <a:gd name="connsiteX15" fmla="*/ 1840523 w 6729046"/>
              <a:gd name="connsiteY15" fmla="*/ 234461 h 386861"/>
              <a:gd name="connsiteX16" fmla="*/ 1875692 w 6729046"/>
              <a:gd name="connsiteY16" fmla="*/ 246184 h 386861"/>
              <a:gd name="connsiteX17" fmla="*/ 1969477 w 6729046"/>
              <a:gd name="connsiteY17" fmla="*/ 257907 h 386861"/>
              <a:gd name="connsiteX18" fmla="*/ 2157046 w 6729046"/>
              <a:gd name="connsiteY18" fmla="*/ 281354 h 386861"/>
              <a:gd name="connsiteX19" fmla="*/ 2203939 w 6729046"/>
              <a:gd name="connsiteY19" fmla="*/ 293077 h 386861"/>
              <a:gd name="connsiteX20" fmla="*/ 2239108 w 6729046"/>
              <a:gd name="connsiteY20" fmla="*/ 304800 h 386861"/>
              <a:gd name="connsiteX21" fmla="*/ 2485292 w 6729046"/>
              <a:gd name="connsiteY21" fmla="*/ 293077 h 386861"/>
              <a:gd name="connsiteX22" fmla="*/ 2872154 w 6729046"/>
              <a:gd name="connsiteY22" fmla="*/ 269631 h 386861"/>
              <a:gd name="connsiteX23" fmla="*/ 3001108 w 6729046"/>
              <a:gd name="connsiteY23" fmla="*/ 246184 h 386861"/>
              <a:gd name="connsiteX24" fmla="*/ 3036277 w 6729046"/>
              <a:gd name="connsiteY24" fmla="*/ 234461 h 386861"/>
              <a:gd name="connsiteX25" fmla="*/ 3118339 w 6729046"/>
              <a:gd name="connsiteY25" fmla="*/ 222738 h 386861"/>
              <a:gd name="connsiteX26" fmla="*/ 3294185 w 6729046"/>
              <a:gd name="connsiteY26" fmla="*/ 234461 h 386861"/>
              <a:gd name="connsiteX27" fmla="*/ 3364523 w 6729046"/>
              <a:gd name="connsiteY27" fmla="*/ 246184 h 386861"/>
              <a:gd name="connsiteX28" fmla="*/ 3470031 w 6729046"/>
              <a:gd name="connsiteY28" fmla="*/ 293077 h 386861"/>
              <a:gd name="connsiteX29" fmla="*/ 3598985 w 6729046"/>
              <a:gd name="connsiteY29" fmla="*/ 316523 h 386861"/>
              <a:gd name="connsiteX30" fmla="*/ 3868616 w 6729046"/>
              <a:gd name="connsiteY30" fmla="*/ 304800 h 386861"/>
              <a:gd name="connsiteX31" fmla="*/ 3915508 w 6729046"/>
              <a:gd name="connsiteY31" fmla="*/ 293077 h 386861"/>
              <a:gd name="connsiteX32" fmla="*/ 3950677 w 6729046"/>
              <a:gd name="connsiteY32" fmla="*/ 269631 h 386861"/>
              <a:gd name="connsiteX33" fmla="*/ 4021016 w 6729046"/>
              <a:gd name="connsiteY33" fmla="*/ 246184 h 386861"/>
              <a:gd name="connsiteX34" fmla="*/ 4056185 w 6729046"/>
              <a:gd name="connsiteY34" fmla="*/ 234461 h 386861"/>
              <a:gd name="connsiteX35" fmla="*/ 4208585 w 6729046"/>
              <a:gd name="connsiteY35" fmla="*/ 257907 h 386861"/>
              <a:gd name="connsiteX36" fmla="*/ 4232031 w 6729046"/>
              <a:gd name="connsiteY36" fmla="*/ 281354 h 386861"/>
              <a:gd name="connsiteX37" fmla="*/ 4302369 w 6729046"/>
              <a:gd name="connsiteY37" fmla="*/ 316523 h 386861"/>
              <a:gd name="connsiteX38" fmla="*/ 4513385 w 6729046"/>
              <a:gd name="connsiteY38" fmla="*/ 304800 h 386861"/>
              <a:gd name="connsiteX39" fmla="*/ 4560277 w 6729046"/>
              <a:gd name="connsiteY39" fmla="*/ 293077 h 386861"/>
              <a:gd name="connsiteX40" fmla="*/ 4618892 w 6729046"/>
              <a:gd name="connsiteY40" fmla="*/ 281354 h 386861"/>
              <a:gd name="connsiteX41" fmla="*/ 4771292 w 6729046"/>
              <a:gd name="connsiteY41" fmla="*/ 246184 h 386861"/>
              <a:gd name="connsiteX42" fmla="*/ 4865077 w 6729046"/>
              <a:gd name="connsiteY42" fmla="*/ 222738 h 386861"/>
              <a:gd name="connsiteX43" fmla="*/ 4970585 w 6729046"/>
              <a:gd name="connsiteY43" fmla="*/ 211015 h 386861"/>
              <a:gd name="connsiteX44" fmla="*/ 5029200 w 6729046"/>
              <a:gd name="connsiteY44" fmla="*/ 199292 h 386861"/>
              <a:gd name="connsiteX45" fmla="*/ 5076092 w 6729046"/>
              <a:gd name="connsiteY45" fmla="*/ 187569 h 386861"/>
              <a:gd name="connsiteX46" fmla="*/ 5205046 w 6729046"/>
              <a:gd name="connsiteY46" fmla="*/ 175846 h 386861"/>
              <a:gd name="connsiteX47" fmla="*/ 5322277 w 6729046"/>
              <a:gd name="connsiteY47" fmla="*/ 152400 h 386861"/>
              <a:gd name="connsiteX48" fmla="*/ 5404339 w 6729046"/>
              <a:gd name="connsiteY48" fmla="*/ 140677 h 386861"/>
              <a:gd name="connsiteX49" fmla="*/ 5486400 w 6729046"/>
              <a:gd name="connsiteY49" fmla="*/ 117231 h 386861"/>
              <a:gd name="connsiteX50" fmla="*/ 5545016 w 6729046"/>
              <a:gd name="connsiteY50" fmla="*/ 58615 h 386861"/>
              <a:gd name="connsiteX51" fmla="*/ 5580185 w 6729046"/>
              <a:gd name="connsiteY51" fmla="*/ 46892 h 386861"/>
              <a:gd name="connsiteX52" fmla="*/ 5697416 w 6729046"/>
              <a:gd name="connsiteY52" fmla="*/ 23446 h 386861"/>
              <a:gd name="connsiteX53" fmla="*/ 5779477 w 6729046"/>
              <a:gd name="connsiteY53" fmla="*/ 0 h 386861"/>
              <a:gd name="connsiteX54" fmla="*/ 5826369 w 6729046"/>
              <a:gd name="connsiteY54" fmla="*/ 11723 h 386861"/>
              <a:gd name="connsiteX55" fmla="*/ 5861539 w 6729046"/>
              <a:gd name="connsiteY55" fmla="*/ 35169 h 386861"/>
              <a:gd name="connsiteX56" fmla="*/ 5967046 w 6729046"/>
              <a:gd name="connsiteY56" fmla="*/ 58615 h 386861"/>
              <a:gd name="connsiteX57" fmla="*/ 6025662 w 6729046"/>
              <a:gd name="connsiteY57" fmla="*/ 70338 h 386861"/>
              <a:gd name="connsiteX58" fmla="*/ 6060831 w 6729046"/>
              <a:gd name="connsiteY58" fmla="*/ 82061 h 386861"/>
              <a:gd name="connsiteX59" fmla="*/ 6107723 w 6729046"/>
              <a:gd name="connsiteY59" fmla="*/ 93784 h 386861"/>
              <a:gd name="connsiteX60" fmla="*/ 6189785 w 6729046"/>
              <a:gd name="connsiteY60" fmla="*/ 82061 h 386861"/>
              <a:gd name="connsiteX61" fmla="*/ 6283569 w 6729046"/>
              <a:gd name="connsiteY61" fmla="*/ 93784 h 386861"/>
              <a:gd name="connsiteX62" fmla="*/ 6435969 w 6729046"/>
              <a:gd name="connsiteY62" fmla="*/ 105507 h 386861"/>
              <a:gd name="connsiteX63" fmla="*/ 6506308 w 6729046"/>
              <a:gd name="connsiteY63" fmla="*/ 128954 h 386861"/>
              <a:gd name="connsiteX64" fmla="*/ 6576646 w 6729046"/>
              <a:gd name="connsiteY64" fmla="*/ 117231 h 386861"/>
              <a:gd name="connsiteX65" fmla="*/ 6635262 w 6729046"/>
              <a:gd name="connsiteY65" fmla="*/ 105507 h 386861"/>
              <a:gd name="connsiteX66" fmla="*/ 6729046 w 6729046"/>
              <a:gd name="connsiteY66" fmla="*/ 105507 h 38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729046" h="386861">
                <a:moveTo>
                  <a:pt x="0" y="269631"/>
                </a:moveTo>
                <a:lnTo>
                  <a:pt x="586154" y="281354"/>
                </a:lnTo>
                <a:cubicBezTo>
                  <a:pt x="709095" y="285745"/>
                  <a:pt x="605210" y="304434"/>
                  <a:pt x="750277" y="316523"/>
                </a:cubicBezTo>
                <a:lnTo>
                  <a:pt x="890954" y="328246"/>
                </a:lnTo>
                <a:cubicBezTo>
                  <a:pt x="906585" y="332154"/>
                  <a:pt x="923037" y="333622"/>
                  <a:pt x="937846" y="339969"/>
                </a:cubicBezTo>
                <a:cubicBezTo>
                  <a:pt x="950796" y="345519"/>
                  <a:pt x="960783" y="356425"/>
                  <a:pt x="973016" y="363415"/>
                </a:cubicBezTo>
                <a:cubicBezTo>
                  <a:pt x="988189" y="372085"/>
                  <a:pt x="1004277" y="379046"/>
                  <a:pt x="1019908" y="386861"/>
                </a:cubicBezTo>
                <a:cubicBezTo>
                  <a:pt x="1113693" y="382953"/>
                  <a:pt x="1207894" y="384797"/>
                  <a:pt x="1301262" y="375138"/>
                </a:cubicBezTo>
                <a:cubicBezTo>
                  <a:pt x="1322194" y="372973"/>
                  <a:pt x="1339913" y="358347"/>
                  <a:pt x="1359877" y="351692"/>
                </a:cubicBezTo>
                <a:cubicBezTo>
                  <a:pt x="1375162" y="346597"/>
                  <a:pt x="1391138" y="343877"/>
                  <a:pt x="1406769" y="339969"/>
                </a:cubicBezTo>
                <a:cubicBezTo>
                  <a:pt x="1422400" y="328246"/>
                  <a:pt x="1436186" y="313538"/>
                  <a:pt x="1453662" y="304800"/>
                </a:cubicBezTo>
                <a:cubicBezTo>
                  <a:pt x="1468073" y="297595"/>
                  <a:pt x="1485269" y="298172"/>
                  <a:pt x="1500554" y="293077"/>
                </a:cubicBezTo>
                <a:cubicBezTo>
                  <a:pt x="1520518" y="286422"/>
                  <a:pt x="1540347" y="279042"/>
                  <a:pt x="1559169" y="269631"/>
                </a:cubicBezTo>
                <a:cubicBezTo>
                  <a:pt x="1650072" y="224179"/>
                  <a:pt x="1541110" y="263927"/>
                  <a:pt x="1629508" y="234461"/>
                </a:cubicBezTo>
                <a:cubicBezTo>
                  <a:pt x="1695391" y="190539"/>
                  <a:pt x="1656126" y="205967"/>
                  <a:pt x="1781908" y="222738"/>
                </a:cubicBezTo>
                <a:cubicBezTo>
                  <a:pt x="1801658" y="225371"/>
                  <a:pt x="1821193" y="229628"/>
                  <a:pt x="1840523" y="234461"/>
                </a:cubicBezTo>
                <a:cubicBezTo>
                  <a:pt x="1852511" y="237458"/>
                  <a:pt x="1863534" y="243974"/>
                  <a:pt x="1875692" y="246184"/>
                </a:cubicBezTo>
                <a:cubicBezTo>
                  <a:pt x="1906689" y="251820"/>
                  <a:pt x="1938338" y="253116"/>
                  <a:pt x="1969477" y="257907"/>
                </a:cubicBezTo>
                <a:cubicBezTo>
                  <a:pt x="2144448" y="284827"/>
                  <a:pt x="1847880" y="253248"/>
                  <a:pt x="2157046" y="281354"/>
                </a:cubicBezTo>
                <a:cubicBezTo>
                  <a:pt x="2172677" y="285262"/>
                  <a:pt x="2188447" y="288651"/>
                  <a:pt x="2203939" y="293077"/>
                </a:cubicBezTo>
                <a:cubicBezTo>
                  <a:pt x="2215821" y="296472"/>
                  <a:pt x="2226751" y="304800"/>
                  <a:pt x="2239108" y="304800"/>
                </a:cubicBezTo>
                <a:cubicBezTo>
                  <a:pt x="2321262" y="304800"/>
                  <a:pt x="2403231" y="296985"/>
                  <a:pt x="2485292" y="293077"/>
                </a:cubicBezTo>
                <a:cubicBezTo>
                  <a:pt x="2648136" y="252367"/>
                  <a:pt x="2474239" y="292370"/>
                  <a:pt x="2872154" y="269631"/>
                </a:cubicBezTo>
                <a:cubicBezTo>
                  <a:pt x="2885695" y="268857"/>
                  <a:pt x="2983272" y="250643"/>
                  <a:pt x="3001108" y="246184"/>
                </a:cubicBezTo>
                <a:cubicBezTo>
                  <a:pt x="3013096" y="243187"/>
                  <a:pt x="3024160" y="236884"/>
                  <a:pt x="3036277" y="234461"/>
                </a:cubicBezTo>
                <a:cubicBezTo>
                  <a:pt x="3063372" y="229042"/>
                  <a:pt x="3090985" y="226646"/>
                  <a:pt x="3118339" y="222738"/>
                </a:cubicBezTo>
                <a:cubicBezTo>
                  <a:pt x="3198608" y="195982"/>
                  <a:pt x="3141319" y="208983"/>
                  <a:pt x="3294185" y="234461"/>
                </a:cubicBezTo>
                <a:lnTo>
                  <a:pt x="3364523" y="246184"/>
                </a:lnTo>
                <a:cubicBezTo>
                  <a:pt x="3399163" y="263504"/>
                  <a:pt x="3432608" y="281850"/>
                  <a:pt x="3470031" y="293077"/>
                </a:cubicBezTo>
                <a:cubicBezTo>
                  <a:pt x="3490513" y="299222"/>
                  <a:pt x="3582288" y="313740"/>
                  <a:pt x="3598985" y="316523"/>
                </a:cubicBezTo>
                <a:cubicBezTo>
                  <a:pt x="3688862" y="312615"/>
                  <a:pt x="3778900" y="311446"/>
                  <a:pt x="3868616" y="304800"/>
                </a:cubicBezTo>
                <a:cubicBezTo>
                  <a:pt x="3884684" y="303610"/>
                  <a:pt x="3900699" y="299424"/>
                  <a:pt x="3915508" y="293077"/>
                </a:cubicBezTo>
                <a:cubicBezTo>
                  <a:pt x="3928458" y="287527"/>
                  <a:pt x="3937802" y="275353"/>
                  <a:pt x="3950677" y="269631"/>
                </a:cubicBezTo>
                <a:cubicBezTo>
                  <a:pt x="3973262" y="259593"/>
                  <a:pt x="3997570" y="254000"/>
                  <a:pt x="4021016" y="246184"/>
                </a:cubicBezTo>
                <a:lnTo>
                  <a:pt x="4056185" y="234461"/>
                </a:lnTo>
                <a:cubicBezTo>
                  <a:pt x="4062949" y="235137"/>
                  <a:pt x="4174787" y="237628"/>
                  <a:pt x="4208585" y="257907"/>
                </a:cubicBezTo>
                <a:cubicBezTo>
                  <a:pt x="4218063" y="263594"/>
                  <a:pt x="4223400" y="274449"/>
                  <a:pt x="4232031" y="281354"/>
                </a:cubicBezTo>
                <a:cubicBezTo>
                  <a:pt x="4264495" y="307325"/>
                  <a:pt x="4265224" y="304141"/>
                  <a:pt x="4302369" y="316523"/>
                </a:cubicBezTo>
                <a:cubicBezTo>
                  <a:pt x="4372708" y="312615"/>
                  <a:pt x="4443227" y="311178"/>
                  <a:pt x="4513385" y="304800"/>
                </a:cubicBezTo>
                <a:cubicBezTo>
                  <a:pt x="4529431" y="303341"/>
                  <a:pt x="4544549" y="296572"/>
                  <a:pt x="4560277" y="293077"/>
                </a:cubicBezTo>
                <a:cubicBezTo>
                  <a:pt x="4579728" y="288755"/>
                  <a:pt x="4599354" y="285262"/>
                  <a:pt x="4618892" y="281354"/>
                </a:cubicBezTo>
                <a:cubicBezTo>
                  <a:pt x="4709694" y="235952"/>
                  <a:pt x="4623594" y="272248"/>
                  <a:pt x="4771292" y="246184"/>
                </a:cubicBezTo>
                <a:cubicBezTo>
                  <a:pt x="4803025" y="240584"/>
                  <a:pt x="4833050" y="226296"/>
                  <a:pt x="4865077" y="222738"/>
                </a:cubicBezTo>
                <a:cubicBezTo>
                  <a:pt x="4900246" y="218830"/>
                  <a:pt x="4935555" y="216019"/>
                  <a:pt x="4970585" y="211015"/>
                </a:cubicBezTo>
                <a:cubicBezTo>
                  <a:pt x="4990310" y="208197"/>
                  <a:pt x="5009749" y="203614"/>
                  <a:pt x="5029200" y="199292"/>
                </a:cubicBezTo>
                <a:cubicBezTo>
                  <a:pt x="5044928" y="195797"/>
                  <a:pt x="5060122" y="189698"/>
                  <a:pt x="5076092" y="187569"/>
                </a:cubicBezTo>
                <a:cubicBezTo>
                  <a:pt x="5118875" y="181865"/>
                  <a:pt x="5162180" y="180889"/>
                  <a:pt x="5205046" y="175846"/>
                </a:cubicBezTo>
                <a:cubicBezTo>
                  <a:pt x="5335061" y="160550"/>
                  <a:pt x="5222647" y="170514"/>
                  <a:pt x="5322277" y="152400"/>
                </a:cubicBezTo>
                <a:cubicBezTo>
                  <a:pt x="5349463" y="147457"/>
                  <a:pt x="5377153" y="145620"/>
                  <a:pt x="5404339" y="140677"/>
                </a:cubicBezTo>
                <a:cubicBezTo>
                  <a:pt x="5436723" y="134789"/>
                  <a:pt x="5456268" y="127275"/>
                  <a:pt x="5486400" y="117231"/>
                </a:cubicBezTo>
                <a:lnTo>
                  <a:pt x="5545016" y="58615"/>
                </a:lnTo>
                <a:cubicBezTo>
                  <a:pt x="5553754" y="49877"/>
                  <a:pt x="5568303" y="50287"/>
                  <a:pt x="5580185" y="46892"/>
                </a:cubicBezTo>
                <a:cubicBezTo>
                  <a:pt x="5629152" y="32901"/>
                  <a:pt x="5642144" y="32658"/>
                  <a:pt x="5697416" y="23446"/>
                </a:cubicBezTo>
                <a:cubicBezTo>
                  <a:pt x="5714001" y="17918"/>
                  <a:pt x="5764757" y="0"/>
                  <a:pt x="5779477" y="0"/>
                </a:cubicBezTo>
                <a:cubicBezTo>
                  <a:pt x="5795589" y="0"/>
                  <a:pt x="5810738" y="7815"/>
                  <a:pt x="5826369" y="11723"/>
                </a:cubicBezTo>
                <a:cubicBezTo>
                  <a:pt x="5838092" y="19538"/>
                  <a:pt x="5848937" y="28868"/>
                  <a:pt x="5861539" y="35169"/>
                </a:cubicBezTo>
                <a:cubicBezTo>
                  <a:pt x="5891068" y="49933"/>
                  <a:pt x="5938743" y="53469"/>
                  <a:pt x="5967046" y="58615"/>
                </a:cubicBezTo>
                <a:cubicBezTo>
                  <a:pt x="5986650" y="62179"/>
                  <a:pt x="6006331" y="65505"/>
                  <a:pt x="6025662" y="70338"/>
                </a:cubicBezTo>
                <a:cubicBezTo>
                  <a:pt x="6037650" y="73335"/>
                  <a:pt x="6048949" y="78666"/>
                  <a:pt x="6060831" y="82061"/>
                </a:cubicBezTo>
                <a:cubicBezTo>
                  <a:pt x="6076323" y="86487"/>
                  <a:pt x="6092092" y="89876"/>
                  <a:pt x="6107723" y="93784"/>
                </a:cubicBezTo>
                <a:cubicBezTo>
                  <a:pt x="6135077" y="89876"/>
                  <a:pt x="6162153" y="82061"/>
                  <a:pt x="6189785" y="82061"/>
                </a:cubicBezTo>
                <a:cubicBezTo>
                  <a:pt x="6221290" y="82061"/>
                  <a:pt x="6252206" y="90797"/>
                  <a:pt x="6283569" y="93784"/>
                </a:cubicBezTo>
                <a:cubicBezTo>
                  <a:pt x="6334290" y="98615"/>
                  <a:pt x="6385169" y="101599"/>
                  <a:pt x="6435969" y="105507"/>
                </a:cubicBezTo>
                <a:cubicBezTo>
                  <a:pt x="6459415" y="113323"/>
                  <a:pt x="6481930" y="133017"/>
                  <a:pt x="6506308" y="128954"/>
                </a:cubicBezTo>
                <a:lnTo>
                  <a:pt x="6576646" y="117231"/>
                </a:lnTo>
                <a:cubicBezTo>
                  <a:pt x="6596250" y="113666"/>
                  <a:pt x="6615395" y="107035"/>
                  <a:pt x="6635262" y="105507"/>
                </a:cubicBezTo>
                <a:cubicBezTo>
                  <a:pt x="6666431" y="103109"/>
                  <a:pt x="6697785" y="105507"/>
                  <a:pt x="6729046" y="105507"/>
                </a:cubicBez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lowchart: Summing Junction 29"/>
          <p:cNvSpPr/>
          <p:nvPr/>
        </p:nvSpPr>
        <p:spPr>
          <a:xfrm>
            <a:off x="1957761" y="2098450"/>
            <a:ext cx="234461" cy="257907"/>
          </a:xfrm>
          <a:prstGeom prst="flowChartSummingJunction">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Freeform 32"/>
          <p:cNvSpPr/>
          <p:nvPr/>
        </p:nvSpPr>
        <p:spPr>
          <a:xfrm>
            <a:off x="2227390" y="1957767"/>
            <a:ext cx="6729046" cy="386861"/>
          </a:xfrm>
          <a:custGeom>
            <a:avLst/>
            <a:gdLst>
              <a:gd name="connsiteX0" fmla="*/ 0 w 6729046"/>
              <a:gd name="connsiteY0" fmla="*/ 269631 h 386861"/>
              <a:gd name="connsiteX1" fmla="*/ 586154 w 6729046"/>
              <a:gd name="connsiteY1" fmla="*/ 281354 h 386861"/>
              <a:gd name="connsiteX2" fmla="*/ 750277 w 6729046"/>
              <a:gd name="connsiteY2" fmla="*/ 316523 h 386861"/>
              <a:gd name="connsiteX3" fmla="*/ 890954 w 6729046"/>
              <a:gd name="connsiteY3" fmla="*/ 328246 h 386861"/>
              <a:gd name="connsiteX4" fmla="*/ 937846 w 6729046"/>
              <a:gd name="connsiteY4" fmla="*/ 339969 h 386861"/>
              <a:gd name="connsiteX5" fmla="*/ 973016 w 6729046"/>
              <a:gd name="connsiteY5" fmla="*/ 363415 h 386861"/>
              <a:gd name="connsiteX6" fmla="*/ 1019908 w 6729046"/>
              <a:gd name="connsiteY6" fmla="*/ 386861 h 386861"/>
              <a:gd name="connsiteX7" fmla="*/ 1301262 w 6729046"/>
              <a:gd name="connsiteY7" fmla="*/ 375138 h 386861"/>
              <a:gd name="connsiteX8" fmla="*/ 1359877 w 6729046"/>
              <a:gd name="connsiteY8" fmla="*/ 351692 h 386861"/>
              <a:gd name="connsiteX9" fmla="*/ 1406769 w 6729046"/>
              <a:gd name="connsiteY9" fmla="*/ 339969 h 386861"/>
              <a:gd name="connsiteX10" fmla="*/ 1453662 w 6729046"/>
              <a:gd name="connsiteY10" fmla="*/ 304800 h 386861"/>
              <a:gd name="connsiteX11" fmla="*/ 1500554 w 6729046"/>
              <a:gd name="connsiteY11" fmla="*/ 293077 h 386861"/>
              <a:gd name="connsiteX12" fmla="*/ 1559169 w 6729046"/>
              <a:gd name="connsiteY12" fmla="*/ 269631 h 386861"/>
              <a:gd name="connsiteX13" fmla="*/ 1629508 w 6729046"/>
              <a:gd name="connsiteY13" fmla="*/ 234461 h 386861"/>
              <a:gd name="connsiteX14" fmla="*/ 1781908 w 6729046"/>
              <a:gd name="connsiteY14" fmla="*/ 222738 h 386861"/>
              <a:gd name="connsiteX15" fmla="*/ 1840523 w 6729046"/>
              <a:gd name="connsiteY15" fmla="*/ 234461 h 386861"/>
              <a:gd name="connsiteX16" fmla="*/ 1875692 w 6729046"/>
              <a:gd name="connsiteY16" fmla="*/ 246184 h 386861"/>
              <a:gd name="connsiteX17" fmla="*/ 1969477 w 6729046"/>
              <a:gd name="connsiteY17" fmla="*/ 257907 h 386861"/>
              <a:gd name="connsiteX18" fmla="*/ 2157046 w 6729046"/>
              <a:gd name="connsiteY18" fmla="*/ 281354 h 386861"/>
              <a:gd name="connsiteX19" fmla="*/ 2203939 w 6729046"/>
              <a:gd name="connsiteY19" fmla="*/ 293077 h 386861"/>
              <a:gd name="connsiteX20" fmla="*/ 2239108 w 6729046"/>
              <a:gd name="connsiteY20" fmla="*/ 304800 h 386861"/>
              <a:gd name="connsiteX21" fmla="*/ 2485292 w 6729046"/>
              <a:gd name="connsiteY21" fmla="*/ 293077 h 386861"/>
              <a:gd name="connsiteX22" fmla="*/ 2872154 w 6729046"/>
              <a:gd name="connsiteY22" fmla="*/ 269631 h 386861"/>
              <a:gd name="connsiteX23" fmla="*/ 3001108 w 6729046"/>
              <a:gd name="connsiteY23" fmla="*/ 246184 h 386861"/>
              <a:gd name="connsiteX24" fmla="*/ 3036277 w 6729046"/>
              <a:gd name="connsiteY24" fmla="*/ 234461 h 386861"/>
              <a:gd name="connsiteX25" fmla="*/ 3118339 w 6729046"/>
              <a:gd name="connsiteY25" fmla="*/ 222738 h 386861"/>
              <a:gd name="connsiteX26" fmla="*/ 3294185 w 6729046"/>
              <a:gd name="connsiteY26" fmla="*/ 234461 h 386861"/>
              <a:gd name="connsiteX27" fmla="*/ 3364523 w 6729046"/>
              <a:gd name="connsiteY27" fmla="*/ 246184 h 386861"/>
              <a:gd name="connsiteX28" fmla="*/ 3470031 w 6729046"/>
              <a:gd name="connsiteY28" fmla="*/ 293077 h 386861"/>
              <a:gd name="connsiteX29" fmla="*/ 3598985 w 6729046"/>
              <a:gd name="connsiteY29" fmla="*/ 316523 h 386861"/>
              <a:gd name="connsiteX30" fmla="*/ 3868616 w 6729046"/>
              <a:gd name="connsiteY30" fmla="*/ 304800 h 386861"/>
              <a:gd name="connsiteX31" fmla="*/ 3915508 w 6729046"/>
              <a:gd name="connsiteY31" fmla="*/ 293077 h 386861"/>
              <a:gd name="connsiteX32" fmla="*/ 3950677 w 6729046"/>
              <a:gd name="connsiteY32" fmla="*/ 269631 h 386861"/>
              <a:gd name="connsiteX33" fmla="*/ 4021016 w 6729046"/>
              <a:gd name="connsiteY33" fmla="*/ 246184 h 386861"/>
              <a:gd name="connsiteX34" fmla="*/ 4056185 w 6729046"/>
              <a:gd name="connsiteY34" fmla="*/ 234461 h 386861"/>
              <a:gd name="connsiteX35" fmla="*/ 4208585 w 6729046"/>
              <a:gd name="connsiteY35" fmla="*/ 257907 h 386861"/>
              <a:gd name="connsiteX36" fmla="*/ 4232031 w 6729046"/>
              <a:gd name="connsiteY36" fmla="*/ 281354 h 386861"/>
              <a:gd name="connsiteX37" fmla="*/ 4302369 w 6729046"/>
              <a:gd name="connsiteY37" fmla="*/ 316523 h 386861"/>
              <a:gd name="connsiteX38" fmla="*/ 4513385 w 6729046"/>
              <a:gd name="connsiteY38" fmla="*/ 304800 h 386861"/>
              <a:gd name="connsiteX39" fmla="*/ 4560277 w 6729046"/>
              <a:gd name="connsiteY39" fmla="*/ 293077 h 386861"/>
              <a:gd name="connsiteX40" fmla="*/ 4618892 w 6729046"/>
              <a:gd name="connsiteY40" fmla="*/ 281354 h 386861"/>
              <a:gd name="connsiteX41" fmla="*/ 4771292 w 6729046"/>
              <a:gd name="connsiteY41" fmla="*/ 246184 h 386861"/>
              <a:gd name="connsiteX42" fmla="*/ 4865077 w 6729046"/>
              <a:gd name="connsiteY42" fmla="*/ 222738 h 386861"/>
              <a:gd name="connsiteX43" fmla="*/ 4970585 w 6729046"/>
              <a:gd name="connsiteY43" fmla="*/ 211015 h 386861"/>
              <a:gd name="connsiteX44" fmla="*/ 5029200 w 6729046"/>
              <a:gd name="connsiteY44" fmla="*/ 199292 h 386861"/>
              <a:gd name="connsiteX45" fmla="*/ 5076092 w 6729046"/>
              <a:gd name="connsiteY45" fmla="*/ 187569 h 386861"/>
              <a:gd name="connsiteX46" fmla="*/ 5205046 w 6729046"/>
              <a:gd name="connsiteY46" fmla="*/ 175846 h 386861"/>
              <a:gd name="connsiteX47" fmla="*/ 5322277 w 6729046"/>
              <a:gd name="connsiteY47" fmla="*/ 152400 h 386861"/>
              <a:gd name="connsiteX48" fmla="*/ 5404339 w 6729046"/>
              <a:gd name="connsiteY48" fmla="*/ 140677 h 386861"/>
              <a:gd name="connsiteX49" fmla="*/ 5486400 w 6729046"/>
              <a:gd name="connsiteY49" fmla="*/ 117231 h 386861"/>
              <a:gd name="connsiteX50" fmla="*/ 5545016 w 6729046"/>
              <a:gd name="connsiteY50" fmla="*/ 58615 h 386861"/>
              <a:gd name="connsiteX51" fmla="*/ 5580185 w 6729046"/>
              <a:gd name="connsiteY51" fmla="*/ 46892 h 386861"/>
              <a:gd name="connsiteX52" fmla="*/ 5697416 w 6729046"/>
              <a:gd name="connsiteY52" fmla="*/ 23446 h 386861"/>
              <a:gd name="connsiteX53" fmla="*/ 5779477 w 6729046"/>
              <a:gd name="connsiteY53" fmla="*/ 0 h 386861"/>
              <a:gd name="connsiteX54" fmla="*/ 5826369 w 6729046"/>
              <a:gd name="connsiteY54" fmla="*/ 11723 h 386861"/>
              <a:gd name="connsiteX55" fmla="*/ 5861539 w 6729046"/>
              <a:gd name="connsiteY55" fmla="*/ 35169 h 386861"/>
              <a:gd name="connsiteX56" fmla="*/ 5967046 w 6729046"/>
              <a:gd name="connsiteY56" fmla="*/ 58615 h 386861"/>
              <a:gd name="connsiteX57" fmla="*/ 6025662 w 6729046"/>
              <a:gd name="connsiteY57" fmla="*/ 70338 h 386861"/>
              <a:gd name="connsiteX58" fmla="*/ 6060831 w 6729046"/>
              <a:gd name="connsiteY58" fmla="*/ 82061 h 386861"/>
              <a:gd name="connsiteX59" fmla="*/ 6107723 w 6729046"/>
              <a:gd name="connsiteY59" fmla="*/ 93784 h 386861"/>
              <a:gd name="connsiteX60" fmla="*/ 6189785 w 6729046"/>
              <a:gd name="connsiteY60" fmla="*/ 82061 h 386861"/>
              <a:gd name="connsiteX61" fmla="*/ 6283569 w 6729046"/>
              <a:gd name="connsiteY61" fmla="*/ 93784 h 386861"/>
              <a:gd name="connsiteX62" fmla="*/ 6435969 w 6729046"/>
              <a:gd name="connsiteY62" fmla="*/ 105507 h 386861"/>
              <a:gd name="connsiteX63" fmla="*/ 6506308 w 6729046"/>
              <a:gd name="connsiteY63" fmla="*/ 128954 h 386861"/>
              <a:gd name="connsiteX64" fmla="*/ 6576646 w 6729046"/>
              <a:gd name="connsiteY64" fmla="*/ 117231 h 386861"/>
              <a:gd name="connsiteX65" fmla="*/ 6635262 w 6729046"/>
              <a:gd name="connsiteY65" fmla="*/ 105507 h 386861"/>
              <a:gd name="connsiteX66" fmla="*/ 6729046 w 6729046"/>
              <a:gd name="connsiteY66" fmla="*/ 105507 h 38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729046" h="386861">
                <a:moveTo>
                  <a:pt x="0" y="269631"/>
                </a:moveTo>
                <a:lnTo>
                  <a:pt x="586154" y="281354"/>
                </a:lnTo>
                <a:cubicBezTo>
                  <a:pt x="709095" y="285745"/>
                  <a:pt x="605210" y="304434"/>
                  <a:pt x="750277" y="316523"/>
                </a:cubicBezTo>
                <a:lnTo>
                  <a:pt x="890954" y="328246"/>
                </a:lnTo>
                <a:cubicBezTo>
                  <a:pt x="906585" y="332154"/>
                  <a:pt x="923037" y="333622"/>
                  <a:pt x="937846" y="339969"/>
                </a:cubicBezTo>
                <a:cubicBezTo>
                  <a:pt x="950796" y="345519"/>
                  <a:pt x="960783" y="356425"/>
                  <a:pt x="973016" y="363415"/>
                </a:cubicBezTo>
                <a:cubicBezTo>
                  <a:pt x="988189" y="372085"/>
                  <a:pt x="1004277" y="379046"/>
                  <a:pt x="1019908" y="386861"/>
                </a:cubicBezTo>
                <a:cubicBezTo>
                  <a:pt x="1113693" y="382953"/>
                  <a:pt x="1207894" y="384797"/>
                  <a:pt x="1301262" y="375138"/>
                </a:cubicBezTo>
                <a:cubicBezTo>
                  <a:pt x="1322194" y="372973"/>
                  <a:pt x="1339913" y="358347"/>
                  <a:pt x="1359877" y="351692"/>
                </a:cubicBezTo>
                <a:cubicBezTo>
                  <a:pt x="1375162" y="346597"/>
                  <a:pt x="1391138" y="343877"/>
                  <a:pt x="1406769" y="339969"/>
                </a:cubicBezTo>
                <a:cubicBezTo>
                  <a:pt x="1422400" y="328246"/>
                  <a:pt x="1436186" y="313538"/>
                  <a:pt x="1453662" y="304800"/>
                </a:cubicBezTo>
                <a:cubicBezTo>
                  <a:pt x="1468073" y="297595"/>
                  <a:pt x="1485269" y="298172"/>
                  <a:pt x="1500554" y="293077"/>
                </a:cubicBezTo>
                <a:cubicBezTo>
                  <a:pt x="1520518" y="286422"/>
                  <a:pt x="1540347" y="279042"/>
                  <a:pt x="1559169" y="269631"/>
                </a:cubicBezTo>
                <a:cubicBezTo>
                  <a:pt x="1650072" y="224179"/>
                  <a:pt x="1541110" y="263927"/>
                  <a:pt x="1629508" y="234461"/>
                </a:cubicBezTo>
                <a:cubicBezTo>
                  <a:pt x="1695391" y="190539"/>
                  <a:pt x="1656126" y="205967"/>
                  <a:pt x="1781908" y="222738"/>
                </a:cubicBezTo>
                <a:cubicBezTo>
                  <a:pt x="1801658" y="225371"/>
                  <a:pt x="1821193" y="229628"/>
                  <a:pt x="1840523" y="234461"/>
                </a:cubicBezTo>
                <a:cubicBezTo>
                  <a:pt x="1852511" y="237458"/>
                  <a:pt x="1863534" y="243974"/>
                  <a:pt x="1875692" y="246184"/>
                </a:cubicBezTo>
                <a:cubicBezTo>
                  <a:pt x="1906689" y="251820"/>
                  <a:pt x="1938338" y="253116"/>
                  <a:pt x="1969477" y="257907"/>
                </a:cubicBezTo>
                <a:cubicBezTo>
                  <a:pt x="2144448" y="284827"/>
                  <a:pt x="1847880" y="253248"/>
                  <a:pt x="2157046" y="281354"/>
                </a:cubicBezTo>
                <a:cubicBezTo>
                  <a:pt x="2172677" y="285262"/>
                  <a:pt x="2188447" y="288651"/>
                  <a:pt x="2203939" y="293077"/>
                </a:cubicBezTo>
                <a:cubicBezTo>
                  <a:pt x="2215821" y="296472"/>
                  <a:pt x="2226751" y="304800"/>
                  <a:pt x="2239108" y="304800"/>
                </a:cubicBezTo>
                <a:cubicBezTo>
                  <a:pt x="2321262" y="304800"/>
                  <a:pt x="2403231" y="296985"/>
                  <a:pt x="2485292" y="293077"/>
                </a:cubicBezTo>
                <a:cubicBezTo>
                  <a:pt x="2648136" y="252367"/>
                  <a:pt x="2474239" y="292370"/>
                  <a:pt x="2872154" y="269631"/>
                </a:cubicBezTo>
                <a:cubicBezTo>
                  <a:pt x="2885695" y="268857"/>
                  <a:pt x="2983272" y="250643"/>
                  <a:pt x="3001108" y="246184"/>
                </a:cubicBezTo>
                <a:cubicBezTo>
                  <a:pt x="3013096" y="243187"/>
                  <a:pt x="3024160" y="236884"/>
                  <a:pt x="3036277" y="234461"/>
                </a:cubicBezTo>
                <a:cubicBezTo>
                  <a:pt x="3063372" y="229042"/>
                  <a:pt x="3090985" y="226646"/>
                  <a:pt x="3118339" y="222738"/>
                </a:cubicBezTo>
                <a:cubicBezTo>
                  <a:pt x="3198608" y="195982"/>
                  <a:pt x="3141319" y="208983"/>
                  <a:pt x="3294185" y="234461"/>
                </a:cubicBezTo>
                <a:lnTo>
                  <a:pt x="3364523" y="246184"/>
                </a:lnTo>
                <a:cubicBezTo>
                  <a:pt x="3399163" y="263504"/>
                  <a:pt x="3432608" y="281850"/>
                  <a:pt x="3470031" y="293077"/>
                </a:cubicBezTo>
                <a:cubicBezTo>
                  <a:pt x="3490513" y="299222"/>
                  <a:pt x="3582288" y="313740"/>
                  <a:pt x="3598985" y="316523"/>
                </a:cubicBezTo>
                <a:cubicBezTo>
                  <a:pt x="3688862" y="312615"/>
                  <a:pt x="3778900" y="311446"/>
                  <a:pt x="3868616" y="304800"/>
                </a:cubicBezTo>
                <a:cubicBezTo>
                  <a:pt x="3884684" y="303610"/>
                  <a:pt x="3900699" y="299424"/>
                  <a:pt x="3915508" y="293077"/>
                </a:cubicBezTo>
                <a:cubicBezTo>
                  <a:pt x="3928458" y="287527"/>
                  <a:pt x="3937802" y="275353"/>
                  <a:pt x="3950677" y="269631"/>
                </a:cubicBezTo>
                <a:cubicBezTo>
                  <a:pt x="3973262" y="259593"/>
                  <a:pt x="3997570" y="254000"/>
                  <a:pt x="4021016" y="246184"/>
                </a:cubicBezTo>
                <a:lnTo>
                  <a:pt x="4056185" y="234461"/>
                </a:lnTo>
                <a:cubicBezTo>
                  <a:pt x="4062949" y="235137"/>
                  <a:pt x="4174787" y="237628"/>
                  <a:pt x="4208585" y="257907"/>
                </a:cubicBezTo>
                <a:cubicBezTo>
                  <a:pt x="4218063" y="263594"/>
                  <a:pt x="4223400" y="274449"/>
                  <a:pt x="4232031" y="281354"/>
                </a:cubicBezTo>
                <a:cubicBezTo>
                  <a:pt x="4264495" y="307325"/>
                  <a:pt x="4265224" y="304141"/>
                  <a:pt x="4302369" y="316523"/>
                </a:cubicBezTo>
                <a:cubicBezTo>
                  <a:pt x="4372708" y="312615"/>
                  <a:pt x="4443227" y="311178"/>
                  <a:pt x="4513385" y="304800"/>
                </a:cubicBezTo>
                <a:cubicBezTo>
                  <a:pt x="4529431" y="303341"/>
                  <a:pt x="4544549" y="296572"/>
                  <a:pt x="4560277" y="293077"/>
                </a:cubicBezTo>
                <a:cubicBezTo>
                  <a:pt x="4579728" y="288755"/>
                  <a:pt x="4599354" y="285262"/>
                  <a:pt x="4618892" y="281354"/>
                </a:cubicBezTo>
                <a:cubicBezTo>
                  <a:pt x="4709694" y="235952"/>
                  <a:pt x="4623594" y="272248"/>
                  <a:pt x="4771292" y="246184"/>
                </a:cubicBezTo>
                <a:cubicBezTo>
                  <a:pt x="4803025" y="240584"/>
                  <a:pt x="4833050" y="226296"/>
                  <a:pt x="4865077" y="222738"/>
                </a:cubicBezTo>
                <a:cubicBezTo>
                  <a:pt x="4900246" y="218830"/>
                  <a:pt x="4935555" y="216019"/>
                  <a:pt x="4970585" y="211015"/>
                </a:cubicBezTo>
                <a:cubicBezTo>
                  <a:pt x="4990310" y="208197"/>
                  <a:pt x="5009749" y="203614"/>
                  <a:pt x="5029200" y="199292"/>
                </a:cubicBezTo>
                <a:cubicBezTo>
                  <a:pt x="5044928" y="195797"/>
                  <a:pt x="5060122" y="189698"/>
                  <a:pt x="5076092" y="187569"/>
                </a:cubicBezTo>
                <a:cubicBezTo>
                  <a:pt x="5118875" y="181865"/>
                  <a:pt x="5162180" y="180889"/>
                  <a:pt x="5205046" y="175846"/>
                </a:cubicBezTo>
                <a:cubicBezTo>
                  <a:pt x="5335061" y="160550"/>
                  <a:pt x="5222647" y="170514"/>
                  <a:pt x="5322277" y="152400"/>
                </a:cubicBezTo>
                <a:cubicBezTo>
                  <a:pt x="5349463" y="147457"/>
                  <a:pt x="5377153" y="145620"/>
                  <a:pt x="5404339" y="140677"/>
                </a:cubicBezTo>
                <a:cubicBezTo>
                  <a:pt x="5436723" y="134789"/>
                  <a:pt x="5456268" y="127275"/>
                  <a:pt x="5486400" y="117231"/>
                </a:cubicBezTo>
                <a:lnTo>
                  <a:pt x="5545016" y="58615"/>
                </a:lnTo>
                <a:cubicBezTo>
                  <a:pt x="5553754" y="49877"/>
                  <a:pt x="5568303" y="50287"/>
                  <a:pt x="5580185" y="46892"/>
                </a:cubicBezTo>
                <a:cubicBezTo>
                  <a:pt x="5629152" y="32901"/>
                  <a:pt x="5642144" y="32658"/>
                  <a:pt x="5697416" y="23446"/>
                </a:cubicBezTo>
                <a:cubicBezTo>
                  <a:pt x="5714001" y="17918"/>
                  <a:pt x="5764757" y="0"/>
                  <a:pt x="5779477" y="0"/>
                </a:cubicBezTo>
                <a:cubicBezTo>
                  <a:pt x="5795589" y="0"/>
                  <a:pt x="5810738" y="7815"/>
                  <a:pt x="5826369" y="11723"/>
                </a:cubicBezTo>
                <a:cubicBezTo>
                  <a:pt x="5838092" y="19538"/>
                  <a:pt x="5848937" y="28868"/>
                  <a:pt x="5861539" y="35169"/>
                </a:cubicBezTo>
                <a:cubicBezTo>
                  <a:pt x="5891068" y="49933"/>
                  <a:pt x="5938743" y="53469"/>
                  <a:pt x="5967046" y="58615"/>
                </a:cubicBezTo>
                <a:cubicBezTo>
                  <a:pt x="5986650" y="62179"/>
                  <a:pt x="6006331" y="65505"/>
                  <a:pt x="6025662" y="70338"/>
                </a:cubicBezTo>
                <a:cubicBezTo>
                  <a:pt x="6037650" y="73335"/>
                  <a:pt x="6048949" y="78666"/>
                  <a:pt x="6060831" y="82061"/>
                </a:cubicBezTo>
                <a:cubicBezTo>
                  <a:pt x="6076323" y="86487"/>
                  <a:pt x="6092092" y="89876"/>
                  <a:pt x="6107723" y="93784"/>
                </a:cubicBezTo>
                <a:cubicBezTo>
                  <a:pt x="6135077" y="89876"/>
                  <a:pt x="6162153" y="82061"/>
                  <a:pt x="6189785" y="82061"/>
                </a:cubicBezTo>
                <a:cubicBezTo>
                  <a:pt x="6221290" y="82061"/>
                  <a:pt x="6252206" y="90797"/>
                  <a:pt x="6283569" y="93784"/>
                </a:cubicBezTo>
                <a:cubicBezTo>
                  <a:pt x="6334290" y="98615"/>
                  <a:pt x="6385169" y="101599"/>
                  <a:pt x="6435969" y="105507"/>
                </a:cubicBezTo>
                <a:cubicBezTo>
                  <a:pt x="6459415" y="113323"/>
                  <a:pt x="6481930" y="133017"/>
                  <a:pt x="6506308" y="128954"/>
                </a:cubicBezTo>
                <a:lnTo>
                  <a:pt x="6576646" y="117231"/>
                </a:lnTo>
                <a:cubicBezTo>
                  <a:pt x="6596250" y="113666"/>
                  <a:pt x="6615395" y="107035"/>
                  <a:pt x="6635262" y="105507"/>
                </a:cubicBezTo>
                <a:cubicBezTo>
                  <a:pt x="6666431" y="103109"/>
                  <a:pt x="6697785" y="105507"/>
                  <a:pt x="6729046" y="105507"/>
                </a:cubicBezTo>
              </a:path>
            </a:pathLst>
          </a:cu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p:cNvSpPr txBox="1"/>
          <p:nvPr/>
        </p:nvSpPr>
        <p:spPr>
          <a:xfrm>
            <a:off x="1781911" y="1513675"/>
            <a:ext cx="4771288" cy="584775"/>
          </a:xfrm>
          <a:prstGeom prst="rect">
            <a:avLst/>
          </a:prstGeom>
          <a:noFill/>
        </p:spPr>
        <p:txBody>
          <a:bodyPr wrap="square" rtlCol="0">
            <a:spAutoFit/>
          </a:bodyPr>
          <a:lstStyle/>
          <a:p>
            <a:r>
              <a:rPr lang="en-US" sz="3200" dirty="0" smtClean="0">
                <a:solidFill>
                  <a:srgbClr val="00B050"/>
                </a:solidFill>
              </a:rPr>
              <a:t>Performance / </a:t>
            </a:r>
            <a:r>
              <a:rPr lang="en-US" sz="3200" dirty="0" err="1" smtClean="0">
                <a:solidFill>
                  <a:srgbClr val="00B050"/>
                </a:solidFill>
              </a:rPr>
              <a:t>kwaliteit</a:t>
            </a:r>
            <a:endParaRPr lang="en-US" sz="3200" dirty="0" smtClean="0">
              <a:solidFill>
                <a:srgbClr val="00B050"/>
              </a:solidFill>
            </a:endParaRPr>
          </a:p>
        </p:txBody>
      </p:sp>
    </p:spTree>
    <p:extLst>
      <p:ext uri="{BB962C8B-B14F-4D97-AF65-F5344CB8AC3E}">
        <p14:creationId xmlns:p14="http://schemas.microsoft.com/office/powerpoint/2010/main" val="86400985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4845" y="1523999"/>
            <a:ext cx="4465159" cy="4735025"/>
          </a:xfrm>
        </p:spPr>
        <p:txBody>
          <a:bodyPr>
            <a:normAutofit fontScale="92500" lnSpcReduction="10000"/>
          </a:bodyPr>
          <a:lstStyle/>
          <a:p>
            <a:r>
              <a:rPr lang="en-US" sz="2200" dirty="0" smtClean="0"/>
              <a:t>Van </a:t>
            </a:r>
            <a:r>
              <a:rPr lang="en-US" sz="2200" dirty="0" err="1" smtClean="0"/>
              <a:t>inspectie</a:t>
            </a:r>
            <a:r>
              <a:rPr lang="en-US" sz="2200" dirty="0" smtClean="0"/>
              <a:t> </a:t>
            </a:r>
            <a:r>
              <a:rPr lang="en-US" sz="2200" dirty="0" err="1" smtClean="0"/>
              <a:t>naar</a:t>
            </a:r>
            <a:r>
              <a:rPr lang="en-US" sz="2200" dirty="0" smtClean="0"/>
              <a:t> </a:t>
            </a:r>
            <a:r>
              <a:rPr lang="en-US" sz="2200" dirty="0" err="1" smtClean="0"/>
              <a:t>faalkans</a:t>
            </a:r>
            <a:endParaRPr lang="en-US" sz="2200" dirty="0" smtClean="0"/>
          </a:p>
          <a:p>
            <a:endParaRPr lang="en-US" sz="2200" dirty="0"/>
          </a:p>
          <a:p>
            <a:r>
              <a:rPr lang="en-US" sz="2200" dirty="0" smtClean="0"/>
              <a:t>Van </a:t>
            </a:r>
            <a:r>
              <a:rPr lang="en-US" sz="2200" dirty="0" err="1" smtClean="0"/>
              <a:t>faalkans</a:t>
            </a:r>
            <a:r>
              <a:rPr lang="en-US" sz="2200" dirty="0" smtClean="0"/>
              <a:t> per asset</a:t>
            </a:r>
          </a:p>
          <a:p>
            <a:pPr marL="0" indent="0">
              <a:buNone/>
            </a:pPr>
            <a:r>
              <a:rPr lang="en-US" sz="2200" dirty="0" smtClean="0"/>
              <a:t>    … </a:t>
            </a:r>
            <a:r>
              <a:rPr lang="en-US" sz="2200" dirty="0" err="1" smtClean="0"/>
              <a:t>naar</a:t>
            </a:r>
            <a:r>
              <a:rPr lang="en-US" sz="2200" dirty="0" smtClean="0"/>
              <a:t> </a:t>
            </a:r>
            <a:r>
              <a:rPr lang="en-US" sz="2200" dirty="0" err="1" smtClean="0"/>
              <a:t>faalkans</a:t>
            </a:r>
            <a:r>
              <a:rPr lang="en-US" sz="2200" dirty="0" smtClean="0"/>
              <a:t>  </a:t>
            </a:r>
            <a:r>
              <a:rPr lang="en-US" sz="2200" dirty="0" err="1" smtClean="0"/>
              <a:t>netwerk</a:t>
            </a:r>
            <a:r>
              <a:rPr lang="en-US" sz="2200" dirty="0" smtClean="0"/>
              <a:t>/</a:t>
            </a:r>
            <a:r>
              <a:rPr lang="en-US" sz="2200" dirty="0" err="1" smtClean="0"/>
              <a:t>systeem</a:t>
            </a:r>
            <a:endParaRPr lang="en-US" sz="2200" dirty="0" smtClean="0"/>
          </a:p>
          <a:p>
            <a:endParaRPr lang="en-US" sz="2200" dirty="0"/>
          </a:p>
          <a:p>
            <a:r>
              <a:rPr lang="en-US" sz="2200" dirty="0" smtClean="0"/>
              <a:t>Van </a:t>
            </a:r>
            <a:r>
              <a:rPr lang="en-US" sz="2200" dirty="0" err="1" smtClean="0"/>
              <a:t>faalkans</a:t>
            </a:r>
            <a:r>
              <a:rPr lang="en-US" sz="2200" dirty="0" smtClean="0"/>
              <a:t> </a:t>
            </a:r>
            <a:r>
              <a:rPr lang="en-US" sz="2200" dirty="0" err="1" smtClean="0"/>
              <a:t>naar</a:t>
            </a:r>
            <a:r>
              <a:rPr lang="en-US" sz="2200" dirty="0" smtClean="0"/>
              <a:t> </a:t>
            </a:r>
            <a:r>
              <a:rPr lang="en-US" sz="2200" dirty="0" err="1" smtClean="0"/>
              <a:t>Risico</a:t>
            </a:r>
            <a:endParaRPr lang="en-US" sz="2200" dirty="0" smtClean="0"/>
          </a:p>
          <a:p>
            <a:pPr marL="0" indent="0">
              <a:buNone/>
            </a:pPr>
            <a:r>
              <a:rPr lang="en-US" sz="2200" dirty="0" smtClean="0"/>
              <a:t>    … </a:t>
            </a:r>
            <a:r>
              <a:rPr lang="en-US" sz="2200" dirty="0" err="1" smtClean="0"/>
              <a:t>naar</a:t>
            </a:r>
            <a:r>
              <a:rPr lang="en-US" sz="2200" dirty="0" smtClean="0"/>
              <a:t> </a:t>
            </a:r>
            <a:r>
              <a:rPr lang="en-US" sz="2200" dirty="0" err="1" smtClean="0"/>
              <a:t>systeem</a:t>
            </a:r>
            <a:r>
              <a:rPr lang="en-US" sz="2200" dirty="0" smtClean="0"/>
              <a:t> </a:t>
            </a:r>
            <a:r>
              <a:rPr lang="en-US" sz="2200" dirty="0" err="1" smtClean="0"/>
              <a:t>risico</a:t>
            </a:r>
            <a:r>
              <a:rPr lang="en-US" sz="2200" dirty="0" smtClean="0"/>
              <a:t> in de </a:t>
            </a:r>
            <a:r>
              <a:rPr lang="en-US" sz="2200" dirty="0" err="1" smtClean="0"/>
              <a:t>tijd</a:t>
            </a:r>
            <a:endParaRPr lang="en-US" sz="2200" dirty="0" smtClean="0"/>
          </a:p>
          <a:p>
            <a:endParaRPr lang="en-US" sz="2200" dirty="0"/>
          </a:p>
          <a:p>
            <a:r>
              <a:rPr lang="en-US" sz="2200" dirty="0" smtClean="0"/>
              <a:t>Van  </a:t>
            </a:r>
            <a:r>
              <a:rPr lang="en-US" sz="2200" dirty="0" err="1" smtClean="0"/>
              <a:t>individuele</a:t>
            </a:r>
            <a:r>
              <a:rPr lang="en-US" sz="2200" dirty="0" smtClean="0"/>
              <a:t>/ad-hoc </a:t>
            </a:r>
            <a:r>
              <a:rPr lang="en-US" sz="2200" dirty="0" err="1" smtClean="0"/>
              <a:t>interventies</a:t>
            </a:r>
            <a:endParaRPr lang="en-US" sz="2200" dirty="0" smtClean="0"/>
          </a:p>
          <a:p>
            <a:pPr marL="0" indent="0">
              <a:buNone/>
            </a:pPr>
            <a:r>
              <a:rPr lang="en-US" sz="2200" dirty="0"/>
              <a:t> </a:t>
            </a:r>
            <a:r>
              <a:rPr lang="en-US" sz="2200" dirty="0" smtClean="0"/>
              <a:t>    … </a:t>
            </a:r>
            <a:r>
              <a:rPr lang="en-US" sz="2200" dirty="0" err="1" smtClean="0"/>
              <a:t>naar</a:t>
            </a:r>
            <a:r>
              <a:rPr lang="en-US" sz="2200" dirty="0" smtClean="0"/>
              <a:t> </a:t>
            </a:r>
            <a:r>
              <a:rPr lang="en-US" sz="2200" dirty="0" err="1" smtClean="0"/>
              <a:t>systeem</a:t>
            </a:r>
            <a:r>
              <a:rPr lang="en-US" sz="2200" dirty="0" smtClean="0"/>
              <a:t> </a:t>
            </a:r>
            <a:r>
              <a:rPr lang="en-US" sz="2200" dirty="0" err="1" smtClean="0"/>
              <a:t>indicatoren</a:t>
            </a:r>
            <a:endParaRPr lang="en-US" sz="2200" dirty="0" smtClean="0"/>
          </a:p>
          <a:p>
            <a:endParaRPr lang="en-US" sz="2200" dirty="0"/>
          </a:p>
          <a:p>
            <a:r>
              <a:rPr lang="en-US" sz="2200" dirty="0" smtClean="0"/>
              <a:t>..</a:t>
            </a:r>
            <a:r>
              <a:rPr lang="en-US" sz="2200" dirty="0" err="1" smtClean="0"/>
              <a:t>naar</a:t>
            </a:r>
            <a:r>
              <a:rPr lang="en-US" sz="2200" dirty="0" smtClean="0"/>
              <a:t> </a:t>
            </a:r>
            <a:r>
              <a:rPr lang="en-US" sz="2200" dirty="0" err="1" smtClean="0"/>
              <a:t>systeemplanning</a:t>
            </a:r>
            <a:r>
              <a:rPr lang="en-US" sz="2200" dirty="0" smtClean="0"/>
              <a:t> </a:t>
            </a:r>
            <a:r>
              <a:rPr lang="en-US" sz="2200" dirty="0" err="1" smtClean="0"/>
              <a:t>voor</a:t>
            </a:r>
            <a:r>
              <a:rPr lang="en-US" sz="2200" dirty="0" smtClean="0"/>
              <a:t> </a:t>
            </a:r>
            <a:r>
              <a:rPr lang="en-US" sz="2200" dirty="0" err="1" smtClean="0"/>
              <a:t>duurzaam</a:t>
            </a:r>
            <a:r>
              <a:rPr lang="en-US" sz="2200" dirty="0" smtClean="0"/>
              <a:t> </a:t>
            </a:r>
            <a:r>
              <a:rPr lang="en-US" sz="2200" dirty="0" err="1" smtClean="0"/>
              <a:t>beheersbaar</a:t>
            </a:r>
            <a:r>
              <a:rPr lang="en-US" sz="2200" dirty="0" smtClean="0"/>
              <a:t> </a:t>
            </a:r>
            <a:r>
              <a:rPr lang="en-US" sz="2200" dirty="0" err="1" smtClean="0"/>
              <a:t>systeem-functioneren</a:t>
            </a:r>
            <a:endParaRPr lang="en-US" sz="2200" dirty="0"/>
          </a:p>
          <a:p>
            <a:endParaRPr lang="en-GB" dirty="0"/>
          </a:p>
        </p:txBody>
      </p:sp>
      <p:sp>
        <p:nvSpPr>
          <p:cNvPr id="3" name="Title 2"/>
          <p:cNvSpPr>
            <a:spLocks noGrp="1"/>
          </p:cNvSpPr>
          <p:nvPr>
            <p:ph type="title"/>
          </p:nvPr>
        </p:nvSpPr>
        <p:spPr/>
        <p:txBody>
          <a:bodyPr/>
          <a:lstStyle/>
          <a:p>
            <a:r>
              <a:rPr lang="en-US" dirty="0" smtClean="0"/>
              <a:t>De </a:t>
            </a:r>
            <a:r>
              <a:rPr lang="en-US" dirty="0" err="1" smtClean="0"/>
              <a:t>uitdagingen</a:t>
            </a:r>
            <a:endParaRPr lang="en-GB"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0004" y="627540"/>
            <a:ext cx="2546579" cy="1608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3367" y="4914754"/>
            <a:ext cx="3101096" cy="1522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3366" y="2163425"/>
            <a:ext cx="3476234" cy="1748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3368" y="3528645"/>
            <a:ext cx="3101096" cy="1472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367995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5421085"/>
          </a:xfrm>
          <a:prstGeom prst="rect">
            <a:avLst/>
          </a:prstGeom>
        </p:spPr>
      </p:pic>
      <p:sp>
        <p:nvSpPr>
          <p:cNvPr id="2" name="Title 1"/>
          <p:cNvSpPr>
            <a:spLocks noGrp="1"/>
          </p:cNvSpPr>
          <p:nvPr>
            <p:ph type="title"/>
          </p:nvPr>
        </p:nvSpPr>
        <p:spPr/>
        <p:txBody>
          <a:bodyPr/>
          <a:lstStyle/>
          <a:p>
            <a:r>
              <a:rPr lang="en-US" dirty="0" smtClean="0"/>
              <a:t>Almere case</a:t>
            </a:r>
            <a:endParaRPr lang="en-GB" dirty="0"/>
          </a:p>
        </p:txBody>
      </p:sp>
      <p:sp>
        <p:nvSpPr>
          <p:cNvPr id="3" name="Content Placeholder 2"/>
          <p:cNvSpPr>
            <a:spLocks noGrp="1"/>
          </p:cNvSpPr>
          <p:nvPr>
            <p:ph idx="1"/>
          </p:nvPr>
        </p:nvSpPr>
        <p:spPr>
          <a:xfrm>
            <a:off x="0" y="1676400"/>
            <a:ext cx="8229600" cy="5181600"/>
          </a:xfrm>
        </p:spPr>
        <p:txBody>
          <a:bodyPr>
            <a:normAutofit/>
          </a:bodyPr>
          <a:lstStyle/>
          <a:p>
            <a:r>
              <a:rPr lang="en-US" dirty="0" smtClean="0"/>
              <a:t>1368 nodes</a:t>
            </a:r>
          </a:p>
          <a:p>
            <a:r>
              <a:rPr lang="en-US" dirty="0" smtClean="0"/>
              <a:t>1640 branches</a:t>
            </a:r>
          </a:p>
          <a:p>
            <a:r>
              <a:rPr lang="en-US" dirty="0" smtClean="0"/>
              <a:t>32 years</a:t>
            </a:r>
          </a:p>
          <a:p>
            <a:endParaRPr lang="en-US" dirty="0" smtClean="0"/>
          </a:p>
          <a:p>
            <a:endParaRPr lang="en-US" dirty="0"/>
          </a:p>
          <a:p>
            <a:endParaRPr lang="en-US" dirty="0"/>
          </a:p>
          <a:p>
            <a:endParaRPr lang="en-US" dirty="0" smtClean="0"/>
          </a:p>
          <a:p>
            <a:r>
              <a:rPr lang="en-US" dirty="0" smtClean="0"/>
              <a:t>=&gt; 27608 stochastic variables</a:t>
            </a:r>
            <a:endParaRPr lang="en-GB" dirty="0"/>
          </a:p>
        </p:txBody>
      </p:sp>
    </p:spTree>
    <p:extLst>
      <p:ext uri="{BB962C8B-B14F-4D97-AF65-F5344CB8AC3E}">
        <p14:creationId xmlns:p14="http://schemas.microsoft.com/office/powerpoint/2010/main" val="420878431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GB"/>
          </a:p>
        </p:txBody>
      </p:sp>
      <p:sp>
        <p:nvSpPr>
          <p:cNvPr id="3" name="Title 2"/>
          <p:cNvSpPr>
            <a:spLocks noGrp="1"/>
          </p:cNvSpPr>
          <p:nvPr>
            <p:ph type="title"/>
          </p:nvPr>
        </p:nvSpPr>
        <p:spPr/>
        <p:txBody>
          <a:bodyPr/>
          <a:lstStyle/>
          <a:p>
            <a:r>
              <a:rPr lang="en-US" dirty="0" smtClean="0"/>
              <a:t>Serious Game</a:t>
            </a:r>
            <a:endParaRPr lang="en-GB" dirty="0"/>
          </a:p>
        </p:txBody>
      </p:sp>
      <p:sp>
        <p:nvSpPr>
          <p:cNvPr id="4" name="Text Placeholder 3"/>
          <p:cNvSpPr>
            <a:spLocks noGrp="1"/>
          </p:cNvSpPr>
          <p:nvPr>
            <p:ph type="body" idx="11"/>
          </p:nvPr>
        </p:nvSpPr>
        <p:spPr/>
        <p:txBody>
          <a:bodyPr/>
          <a:lstStyle/>
          <a:p>
            <a:endParaRPr lang="en-GB"/>
          </a:p>
        </p:txBody>
      </p:sp>
      <p:pic>
        <p:nvPicPr>
          <p:cNvPr id="3074" name="Picture 2" descr="C:\Users\heijer_f\AppData\Local\Microsoft\Windows\Temporary Internet Files\Content.Outlook\5QK3CYW1\20180124_1213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53852"/>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26953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Jan\Documents\PhD\PhD_defense\figs\waterflow.jpg"/>
          <p:cNvPicPr>
            <a:picLocks noChangeAspect="1" noChangeArrowheads="1"/>
          </p:cNvPicPr>
          <p:nvPr/>
        </p:nvPicPr>
        <p:blipFill>
          <a:blip r:embed="rId3" cstate="print"/>
          <a:srcRect/>
          <a:stretch>
            <a:fillRect/>
          </a:stretch>
        </p:blipFill>
        <p:spPr bwMode="auto">
          <a:xfrm>
            <a:off x="4361715" y="1534400"/>
            <a:ext cx="4481157" cy="4793178"/>
          </a:xfrm>
          <a:prstGeom prst="rect">
            <a:avLst/>
          </a:prstGeom>
          <a:noFill/>
        </p:spPr>
      </p:pic>
      <p:sp>
        <p:nvSpPr>
          <p:cNvPr id="14" name="Titel 4"/>
          <p:cNvSpPr>
            <a:spLocks noGrp="1"/>
          </p:cNvSpPr>
          <p:nvPr>
            <p:ph type="title"/>
          </p:nvPr>
        </p:nvSpPr>
        <p:spPr/>
        <p:txBody>
          <a:bodyPr/>
          <a:lstStyle/>
          <a:p>
            <a:r>
              <a:rPr lang="nl-NL" dirty="0"/>
              <a:t>Veranderingen levenscyclus infrastructuur </a:t>
            </a:r>
          </a:p>
        </p:txBody>
      </p:sp>
      <p:pic>
        <p:nvPicPr>
          <p:cNvPr id="6"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45439" y="4456299"/>
            <a:ext cx="2726283" cy="1865568"/>
          </a:xfrm>
          <a:prstGeom prst="rect">
            <a:avLst/>
          </a:prstGeom>
          <a:noFill/>
          <a:ln w="9525">
            <a:noFill/>
            <a:miter lim="800000"/>
            <a:headEnd/>
            <a:tailEnd/>
          </a:ln>
        </p:spPr>
      </p:pic>
      <p:sp>
        <p:nvSpPr>
          <p:cNvPr id="7" name="TextBox 6"/>
          <p:cNvSpPr txBox="1"/>
          <p:nvPr/>
        </p:nvSpPr>
        <p:spPr>
          <a:xfrm>
            <a:off x="1149787" y="4674981"/>
            <a:ext cx="1588158" cy="307777"/>
          </a:xfrm>
          <a:prstGeom prst="rect">
            <a:avLst/>
          </a:prstGeom>
          <a:solidFill>
            <a:schemeClr val="bg1"/>
          </a:solidFill>
        </p:spPr>
        <p:txBody>
          <a:bodyPr wrap="square" rtlCol="0" anchor="ctr">
            <a:spAutoFit/>
          </a:bodyPr>
          <a:lstStyle/>
          <a:p>
            <a:pPr eaLnBrk="1" hangingPunct="1"/>
            <a:r>
              <a:rPr lang="en-US" sz="1400" dirty="0" err="1">
                <a:solidFill>
                  <a:srgbClr val="002060"/>
                </a:solidFill>
                <a:latin typeface="Arial"/>
              </a:rPr>
              <a:t>zeespiegelstijging</a:t>
            </a:r>
            <a:endParaRPr lang="nl-NL" sz="1400" dirty="0">
              <a:solidFill>
                <a:srgbClr val="002060"/>
              </a:solidFill>
              <a:latin typeface="Arial"/>
            </a:endParaRPr>
          </a:p>
        </p:txBody>
      </p:sp>
      <p:sp>
        <p:nvSpPr>
          <p:cNvPr id="8" name="Tijdelijke aanduiding voor inhoud 14"/>
          <p:cNvSpPr txBox="1">
            <a:spLocks/>
          </p:cNvSpPr>
          <p:nvPr/>
        </p:nvSpPr>
        <p:spPr>
          <a:xfrm>
            <a:off x="781050" y="1532551"/>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charset="2"/>
              <a:buChar char="§"/>
              <a:tabLst/>
              <a:defRPr sz="2000" kern="1200">
                <a:solidFill>
                  <a:schemeClr val="tx1"/>
                </a:solidFill>
                <a:latin typeface="+mn-lt"/>
                <a:ea typeface="+mn-ea"/>
                <a:cs typeface="+mn-cs"/>
              </a:defRPr>
            </a:lvl1pPr>
            <a:lvl2pPr marL="533400" indent="-261938" algn="l" defTabSz="914400" rtl="0" eaLnBrk="1" latinLnBrk="0" hangingPunct="1">
              <a:lnSpc>
                <a:spcPct val="90000"/>
              </a:lnSpc>
              <a:spcBef>
                <a:spcPts val="500"/>
              </a:spcBef>
              <a:buSzPct val="100000"/>
              <a:buFont typeface="Arial" charset="0"/>
              <a:buChar char="•"/>
              <a:tabLst/>
              <a:defRPr sz="2000" kern="1200">
                <a:solidFill>
                  <a:schemeClr val="tx1"/>
                </a:solidFill>
                <a:latin typeface="+mn-lt"/>
                <a:ea typeface="+mn-ea"/>
                <a:cs typeface="+mn-cs"/>
              </a:defRPr>
            </a:lvl2pPr>
            <a:lvl3pPr marL="889000" indent="-355600" algn="l" defTabSz="914400" rtl="0" eaLnBrk="1" latinLnBrk="0" hangingPunct="1">
              <a:lnSpc>
                <a:spcPct val="90000"/>
              </a:lnSpc>
              <a:spcBef>
                <a:spcPts val="500"/>
              </a:spcBef>
              <a:buSzPct val="70000"/>
              <a:buFont typeface="LucidaGrande" charset="0"/>
              <a:buChar char="-"/>
              <a:tabLs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dirty="0" err="1" smtClean="0"/>
              <a:t>Klimaat</a:t>
            </a:r>
            <a:endParaRPr lang="en-US" dirty="0" smtClean="0"/>
          </a:p>
          <a:p>
            <a:pPr marL="342900" indent="-342900"/>
            <a:r>
              <a:rPr lang="en-US" dirty="0" err="1" smtClean="0"/>
              <a:t>Veroudering</a:t>
            </a:r>
            <a:endParaRPr lang="en-US" dirty="0" smtClean="0"/>
          </a:p>
          <a:p>
            <a:pPr marL="342900" indent="-342900"/>
            <a:r>
              <a:rPr lang="en-US" dirty="0" err="1" smtClean="0"/>
              <a:t>Regelgeving</a:t>
            </a:r>
            <a:r>
              <a:rPr lang="en-US" dirty="0" smtClean="0"/>
              <a:t> &amp; </a:t>
            </a:r>
            <a:r>
              <a:rPr lang="en-US" dirty="0" err="1" smtClean="0"/>
              <a:t>normen</a:t>
            </a:r>
            <a:endParaRPr lang="en-US" dirty="0" smtClean="0"/>
          </a:p>
          <a:p>
            <a:pPr marL="342900" indent="-342900"/>
            <a:r>
              <a:rPr lang="en-US" dirty="0" err="1" smtClean="0"/>
              <a:t>Verandering</a:t>
            </a:r>
            <a:r>
              <a:rPr lang="en-US" dirty="0" smtClean="0"/>
              <a:t> </a:t>
            </a:r>
            <a:r>
              <a:rPr lang="en-US" dirty="0" err="1" smtClean="0"/>
              <a:t>gebruik</a:t>
            </a:r>
            <a:endParaRPr lang="en-US" dirty="0" smtClean="0"/>
          </a:p>
          <a:p>
            <a:pPr marL="342900" indent="-342900"/>
            <a:r>
              <a:rPr lang="en-US" dirty="0" err="1" smtClean="0"/>
              <a:t>Multifunctioneel</a:t>
            </a:r>
            <a:r>
              <a:rPr lang="en-US" dirty="0" smtClean="0"/>
              <a:t> </a:t>
            </a:r>
            <a:r>
              <a:rPr lang="en-US" dirty="0" err="1" smtClean="0"/>
              <a:t>gebruik</a:t>
            </a:r>
            <a:endParaRPr lang="en-US" dirty="0" smtClean="0"/>
          </a:p>
          <a:p>
            <a:pPr marL="342900" indent="-342900"/>
            <a:r>
              <a:rPr lang="en-US" dirty="0" err="1" smtClean="0"/>
              <a:t>Innovaties</a:t>
            </a:r>
            <a:endParaRPr lang="en-US" dirty="0" smtClean="0"/>
          </a:p>
          <a:p>
            <a:pPr marL="0" indent="0">
              <a:lnSpc>
                <a:spcPct val="100000"/>
              </a:lnSpc>
              <a:spcBef>
                <a:spcPts val="0"/>
              </a:spcBef>
              <a:buFontTx/>
              <a:buNone/>
              <a:defRPr/>
            </a:pPr>
            <a:endParaRPr lang="nl-NL" dirty="0"/>
          </a:p>
        </p:txBody>
      </p:sp>
    </p:spTree>
    <p:extLst>
      <p:ext uri="{BB962C8B-B14F-4D97-AF65-F5344CB8AC3E}">
        <p14:creationId xmlns:p14="http://schemas.microsoft.com/office/powerpoint/2010/main" val="232827732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52218" y="1524548"/>
            <a:ext cx="3837890" cy="4676227"/>
          </a:xfrm>
          <a:prstGeom prst="rect">
            <a:avLst/>
          </a:prstGeom>
        </p:spPr>
      </p:pic>
      <p:sp>
        <p:nvSpPr>
          <p:cNvPr id="29" name="Ovaal 28">
            <a:hlinkClick r:id="rId4" action="ppaction://hlinksldjump"/>
          </p:cNvPr>
          <p:cNvSpPr>
            <a:spLocks noChangeAspect="1"/>
          </p:cNvSpPr>
          <p:nvPr/>
        </p:nvSpPr>
        <p:spPr>
          <a:xfrm>
            <a:off x="6171003" y="2971577"/>
            <a:ext cx="146322" cy="143450"/>
          </a:xfrm>
          <a:prstGeom prst="ellipse">
            <a:avLst/>
          </a:prstGeom>
          <a:solidFill>
            <a:srgbClr val="FFFC0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1" name="Ovaal 40">
            <a:hlinkClick r:id="rId5" action="ppaction://hlinksldjump"/>
          </p:cNvPr>
          <p:cNvSpPr>
            <a:spLocks noChangeAspect="1"/>
          </p:cNvSpPr>
          <p:nvPr/>
        </p:nvSpPr>
        <p:spPr>
          <a:xfrm>
            <a:off x="6112710" y="3332344"/>
            <a:ext cx="146322" cy="143450"/>
          </a:xfrm>
          <a:prstGeom prst="ellipse">
            <a:avLst/>
          </a:prstGeom>
          <a:solidFill>
            <a:srgbClr val="C226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2" name="Ovaal 41">
            <a:hlinkClick r:id="" action="ppaction://noaction"/>
          </p:cNvPr>
          <p:cNvSpPr>
            <a:spLocks noChangeAspect="1"/>
          </p:cNvSpPr>
          <p:nvPr/>
        </p:nvSpPr>
        <p:spPr>
          <a:xfrm>
            <a:off x="6728444" y="3518284"/>
            <a:ext cx="146322" cy="143450"/>
          </a:xfrm>
          <a:prstGeom prst="ellipse">
            <a:avLst/>
          </a:prstGeom>
          <a:solidFill>
            <a:srgbClr val="F8921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5" name="Ovaal 44">
            <a:hlinkClick r:id="" action="ppaction://noaction"/>
          </p:cNvPr>
          <p:cNvSpPr>
            <a:spLocks noChangeAspect="1"/>
          </p:cNvSpPr>
          <p:nvPr/>
        </p:nvSpPr>
        <p:spPr>
          <a:xfrm>
            <a:off x="5895063" y="4376928"/>
            <a:ext cx="146322" cy="143450"/>
          </a:xfrm>
          <a:prstGeom prst="ellipse">
            <a:avLst/>
          </a:prstGeom>
          <a:solidFill>
            <a:srgbClr val="29ABE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6" name="Ovaal 45">
            <a:hlinkClick r:id="rId5" action="ppaction://hlinksldjump"/>
          </p:cNvPr>
          <p:cNvSpPr>
            <a:spLocks noChangeAspect="1"/>
          </p:cNvSpPr>
          <p:nvPr/>
        </p:nvSpPr>
        <p:spPr>
          <a:xfrm>
            <a:off x="5838780" y="4185467"/>
            <a:ext cx="146322" cy="143450"/>
          </a:xfrm>
          <a:prstGeom prst="ellipse">
            <a:avLst/>
          </a:prstGeom>
          <a:solidFill>
            <a:srgbClr val="0068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7" name="Ovaal 46">
            <a:hlinkClick r:id="rId6" action="ppaction://hlinksldjump"/>
          </p:cNvPr>
          <p:cNvSpPr>
            <a:spLocks noChangeAspect="1"/>
          </p:cNvSpPr>
          <p:nvPr/>
        </p:nvSpPr>
        <p:spPr>
          <a:xfrm>
            <a:off x="7625309" y="3585848"/>
            <a:ext cx="152546" cy="143450"/>
          </a:xfrm>
          <a:prstGeom prst="ellipse">
            <a:avLst/>
          </a:prstGeom>
          <a:solidFill>
            <a:srgbClr val="8CC6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48" name="Afbeelding 47">
            <a:hlinkClick r:id="rId7" action="ppaction://hlinksldjump"/>
          </p:cNvPr>
          <p:cNvPicPr>
            <a:picLocks noChangeAspect="1"/>
          </p:cNvPicPr>
          <p:nvPr/>
        </p:nvPicPr>
        <p:blipFill>
          <a:blip r:embed="rId8"/>
          <a:stretch>
            <a:fillRect/>
          </a:stretch>
        </p:blipFill>
        <p:spPr>
          <a:xfrm>
            <a:off x="8326843" y="1937982"/>
            <a:ext cx="154026" cy="146692"/>
          </a:xfrm>
          <a:prstGeom prst="rect">
            <a:avLst/>
          </a:prstGeom>
        </p:spPr>
      </p:pic>
      <p:sp>
        <p:nvSpPr>
          <p:cNvPr id="18" name="Titel 17"/>
          <p:cNvSpPr>
            <a:spLocks noGrp="1"/>
          </p:cNvSpPr>
          <p:nvPr>
            <p:ph type="title"/>
          </p:nvPr>
        </p:nvSpPr>
        <p:spPr/>
        <p:txBody>
          <a:bodyPr/>
          <a:lstStyle/>
          <a:p>
            <a:r>
              <a:rPr lang="nl-NL" dirty="0" smtClean="0"/>
              <a:t>Locatie cases tot begin 2018</a:t>
            </a:r>
            <a:endParaRPr lang="nl-NL" dirty="0"/>
          </a:p>
        </p:txBody>
      </p:sp>
      <p:sp>
        <p:nvSpPr>
          <p:cNvPr id="20" name="Tijdelijke aanduiding voor tekst 19"/>
          <p:cNvSpPr>
            <a:spLocks noGrp="1"/>
          </p:cNvSpPr>
          <p:nvPr>
            <p:ph type="body" idx="11"/>
          </p:nvPr>
        </p:nvSpPr>
        <p:spPr/>
        <p:txBody>
          <a:bodyPr/>
          <a:lstStyle/>
          <a:p>
            <a:r>
              <a:rPr lang="nl-NL" dirty="0"/>
              <a:t>Inhoudsopgave</a:t>
            </a:r>
          </a:p>
        </p:txBody>
      </p:sp>
      <p:sp>
        <p:nvSpPr>
          <p:cNvPr id="30" name="Content Placeholder 2">
            <a:hlinkClick r:id="" action="ppaction://noaction"/>
          </p:cNvPr>
          <p:cNvSpPr txBox="1">
            <a:spLocks/>
          </p:cNvSpPr>
          <p:nvPr/>
        </p:nvSpPr>
        <p:spPr>
          <a:xfrm>
            <a:off x="198123" y="5728422"/>
            <a:ext cx="5791747" cy="360000"/>
          </a:xfrm>
          <a:prstGeom prst="rect">
            <a:avLst/>
          </a:prstGeom>
        </p:spPr>
        <p:txBody>
          <a:bodyPr/>
          <a:lstStyle>
            <a:lvl1pPr marL="228600" indent="-228600" algn="l" defTabSz="914400" rtl="0" eaLnBrk="1" latinLnBrk="0" hangingPunct="1">
              <a:lnSpc>
                <a:spcPct val="90000"/>
              </a:lnSpc>
              <a:spcBef>
                <a:spcPts val="1000"/>
              </a:spcBef>
              <a:buFont typeface="Wingdings" charset="2"/>
              <a:buChar char="§"/>
              <a:defRPr sz="2000" kern="1200">
                <a:solidFill>
                  <a:schemeClr val="tx1"/>
                </a:solidFill>
                <a:latin typeface="+mn-lt"/>
                <a:ea typeface="+mn-ea"/>
                <a:cs typeface="+mn-cs"/>
              </a:defRPr>
            </a:lvl1pPr>
            <a:lvl2pPr marL="622300" indent="-355600" algn="l" defTabSz="914400" rtl="0" eaLnBrk="1" latinLnBrk="0" hangingPunct="1">
              <a:lnSpc>
                <a:spcPct val="90000"/>
              </a:lnSpc>
              <a:spcBef>
                <a:spcPts val="500"/>
              </a:spcBef>
              <a:buFont typeface="LucidaGrande" charset="0"/>
              <a:buChar char="-"/>
              <a:tabLst/>
              <a:defRPr sz="2000" kern="1200">
                <a:solidFill>
                  <a:schemeClr val="tx1"/>
                </a:solidFill>
                <a:latin typeface="+mn-lt"/>
                <a:ea typeface="+mn-ea"/>
                <a:cs typeface="+mn-cs"/>
              </a:defRPr>
            </a:lvl2pPr>
            <a:lvl3pPr marL="1003300" indent="-342900" algn="l" defTabSz="914400" rtl="0" eaLnBrk="1" latinLnBrk="0" hangingPunct="1">
              <a:lnSpc>
                <a:spcPct val="90000"/>
              </a:lnSpc>
              <a:spcBef>
                <a:spcPts val="500"/>
              </a:spcBef>
              <a:buSzPct val="70000"/>
              <a:buFont typeface="Courier New" charset="0"/>
              <a:buChar char="o"/>
              <a:tabLs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3949700" algn="r"/>
              </a:tabLst>
            </a:pPr>
            <a:endParaRPr lang="nl-NL" dirty="0"/>
          </a:p>
        </p:txBody>
      </p:sp>
      <p:sp>
        <p:nvSpPr>
          <p:cNvPr id="3" name="Tekstvak 2"/>
          <p:cNvSpPr txBox="1"/>
          <p:nvPr/>
        </p:nvSpPr>
        <p:spPr>
          <a:xfrm>
            <a:off x="6785811" y="6657474"/>
            <a:ext cx="184731" cy="369332"/>
          </a:xfrm>
          <a:prstGeom prst="rect">
            <a:avLst/>
          </a:prstGeom>
          <a:noFill/>
        </p:spPr>
        <p:txBody>
          <a:bodyPr wrap="none" rtlCol="0">
            <a:spAutoFit/>
          </a:bodyPr>
          <a:lstStyle/>
          <a:p>
            <a:endParaRPr lang="nl-NL" dirty="0"/>
          </a:p>
        </p:txBody>
      </p:sp>
      <p:pic>
        <p:nvPicPr>
          <p:cNvPr id="13" name="Afbeelding 12"/>
          <p:cNvPicPr>
            <a:picLocks noChangeAspect="1"/>
          </p:cNvPicPr>
          <p:nvPr/>
        </p:nvPicPr>
        <p:blipFill>
          <a:blip r:embed="rId9"/>
          <a:stretch>
            <a:fillRect/>
          </a:stretch>
        </p:blipFill>
        <p:spPr>
          <a:xfrm>
            <a:off x="6363125" y="3169988"/>
            <a:ext cx="165100" cy="165100"/>
          </a:xfrm>
          <a:prstGeom prst="rect">
            <a:avLst/>
          </a:prstGeom>
        </p:spPr>
      </p:pic>
      <p:sp>
        <p:nvSpPr>
          <p:cNvPr id="35" name="Ovaal 41">
            <a:hlinkClick r:id="" action="ppaction://noaction"/>
          </p:cNvPr>
          <p:cNvSpPr>
            <a:spLocks noChangeAspect="1"/>
          </p:cNvSpPr>
          <p:nvPr/>
        </p:nvSpPr>
        <p:spPr>
          <a:xfrm>
            <a:off x="6775337" y="3553454"/>
            <a:ext cx="146322" cy="143450"/>
          </a:xfrm>
          <a:prstGeom prst="ellipse">
            <a:avLst/>
          </a:prstGeom>
          <a:solidFill>
            <a:srgbClr val="F8921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6" name="Ovaal 45">
            <a:hlinkClick r:id="rId5" action="ppaction://hlinksldjump"/>
          </p:cNvPr>
          <p:cNvSpPr>
            <a:spLocks noChangeAspect="1"/>
          </p:cNvSpPr>
          <p:nvPr/>
        </p:nvSpPr>
        <p:spPr>
          <a:xfrm>
            <a:off x="5698105" y="4912294"/>
            <a:ext cx="146322" cy="143450"/>
          </a:xfrm>
          <a:prstGeom prst="ellipse">
            <a:avLst/>
          </a:prstGeom>
          <a:solidFill>
            <a:srgbClr val="0068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7" name="Ovaal 46">
            <a:hlinkClick r:id="rId6" action="ppaction://hlinksldjump"/>
          </p:cNvPr>
          <p:cNvSpPr>
            <a:spLocks noChangeAspect="1"/>
          </p:cNvSpPr>
          <p:nvPr/>
        </p:nvSpPr>
        <p:spPr>
          <a:xfrm>
            <a:off x="6077874" y="3984431"/>
            <a:ext cx="152546" cy="143450"/>
          </a:xfrm>
          <a:prstGeom prst="ellipse">
            <a:avLst/>
          </a:prstGeom>
          <a:solidFill>
            <a:srgbClr val="8CC6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9" name="Afbeelding 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3229" y="1714082"/>
            <a:ext cx="4029074" cy="4307815"/>
          </a:xfrm>
          <a:prstGeom prst="rect">
            <a:avLst/>
          </a:prstGeom>
        </p:spPr>
      </p:pic>
    </p:spTree>
    <p:extLst>
      <p:ext uri="{BB962C8B-B14F-4D97-AF65-F5344CB8AC3E}">
        <p14:creationId xmlns:p14="http://schemas.microsoft.com/office/powerpoint/2010/main" val="295452262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49" y="1825625"/>
            <a:ext cx="8345229" cy="4351338"/>
          </a:xfrm>
        </p:spPr>
        <p:txBody>
          <a:bodyPr/>
          <a:lstStyle/>
          <a:p>
            <a:r>
              <a:rPr lang="en-GB" dirty="0" smtClean="0"/>
              <a:t>Case: </a:t>
            </a:r>
            <a:r>
              <a:rPr lang="en-GB" dirty="0" err="1" smtClean="0"/>
              <a:t>Wettelijke</a:t>
            </a:r>
            <a:r>
              <a:rPr lang="en-GB" dirty="0" smtClean="0"/>
              <a:t> </a:t>
            </a:r>
            <a:r>
              <a:rPr lang="en-GB" dirty="0" err="1" smtClean="0"/>
              <a:t>Beoordeling</a:t>
            </a:r>
            <a:r>
              <a:rPr lang="en-GB" dirty="0" smtClean="0"/>
              <a:t> </a:t>
            </a:r>
            <a:r>
              <a:rPr lang="en-GB" dirty="0" err="1" smtClean="0"/>
              <a:t>iedere</a:t>
            </a:r>
            <a:r>
              <a:rPr lang="en-GB" dirty="0" smtClean="0"/>
              <a:t> 12 </a:t>
            </a:r>
            <a:r>
              <a:rPr lang="en-GB" dirty="0" err="1" smtClean="0"/>
              <a:t>jaar</a:t>
            </a:r>
            <a:r>
              <a:rPr lang="en-GB" dirty="0" smtClean="0"/>
              <a:t> + </a:t>
            </a:r>
            <a:r>
              <a:rPr lang="en-GB" dirty="0" err="1" smtClean="0"/>
              <a:t>zorgplicht</a:t>
            </a:r>
            <a:r>
              <a:rPr lang="en-GB" dirty="0" smtClean="0"/>
              <a:t> -&gt; hoe </a:t>
            </a:r>
            <a:r>
              <a:rPr lang="en-GB" dirty="0" err="1" smtClean="0"/>
              <a:t>inspecteren</a:t>
            </a:r>
            <a:r>
              <a:rPr lang="en-GB" dirty="0" smtClean="0"/>
              <a:t>?</a:t>
            </a:r>
          </a:p>
          <a:p>
            <a:r>
              <a:rPr lang="en-GB" dirty="0" err="1" smtClean="0"/>
              <a:t>Inspecties</a:t>
            </a:r>
            <a:r>
              <a:rPr lang="en-GB" dirty="0" smtClean="0"/>
              <a:t> </a:t>
            </a:r>
            <a:r>
              <a:rPr lang="en-GB" dirty="0" err="1" smtClean="0"/>
              <a:t>uitgevoerd</a:t>
            </a:r>
            <a:r>
              <a:rPr lang="en-GB" dirty="0" smtClean="0"/>
              <a:t> </a:t>
            </a:r>
            <a:r>
              <a:rPr lang="en-GB" dirty="0" err="1" smtClean="0"/>
              <a:t>obv</a:t>
            </a:r>
            <a:r>
              <a:rPr lang="en-GB" dirty="0" smtClean="0"/>
              <a:t> </a:t>
            </a:r>
            <a:r>
              <a:rPr lang="en-GB" dirty="0" err="1" smtClean="0"/>
              <a:t>Digigids</a:t>
            </a:r>
            <a:endParaRPr lang="en-GB" dirty="0" smtClean="0"/>
          </a:p>
          <a:p>
            <a:r>
              <a:rPr lang="en-GB" dirty="0" err="1" smtClean="0"/>
              <a:t>Risicogestuurd</a:t>
            </a:r>
            <a:r>
              <a:rPr lang="en-GB" dirty="0" smtClean="0"/>
              <a:t> </a:t>
            </a:r>
            <a:r>
              <a:rPr lang="en-GB" dirty="0" err="1" smtClean="0"/>
              <a:t>inspecteren</a:t>
            </a:r>
            <a:r>
              <a:rPr lang="en-GB" dirty="0" smtClean="0"/>
              <a:t> van </a:t>
            </a:r>
            <a:r>
              <a:rPr lang="en-GB" dirty="0" err="1" smtClean="0"/>
              <a:t>graverij</a:t>
            </a:r>
            <a:endParaRPr lang="en-GB" dirty="0"/>
          </a:p>
        </p:txBody>
      </p:sp>
      <p:sp>
        <p:nvSpPr>
          <p:cNvPr id="3" name="Title 2"/>
          <p:cNvSpPr>
            <a:spLocks noGrp="1"/>
          </p:cNvSpPr>
          <p:nvPr>
            <p:ph type="title"/>
          </p:nvPr>
        </p:nvSpPr>
        <p:spPr/>
        <p:txBody>
          <a:bodyPr/>
          <a:lstStyle/>
          <a:p>
            <a:r>
              <a:rPr lang="en-GB" dirty="0" smtClean="0"/>
              <a:t>Case 1: </a:t>
            </a:r>
            <a:r>
              <a:rPr lang="en-GB" dirty="0" err="1" smtClean="0"/>
              <a:t>Risicogestuurd</a:t>
            </a:r>
            <a:r>
              <a:rPr lang="en-GB" dirty="0" smtClean="0"/>
              <a:t> </a:t>
            </a:r>
            <a:r>
              <a:rPr lang="en-GB" dirty="0" err="1" smtClean="0"/>
              <a:t>inspecteren</a:t>
            </a:r>
            <a:r>
              <a:rPr lang="en-GB" dirty="0" smtClean="0"/>
              <a:t> </a:t>
            </a:r>
            <a:r>
              <a:rPr lang="en-GB" dirty="0" err="1" smtClean="0"/>
              <a:t>Oesterdam</a:t>
            </a:r>
            <a:endParaRPr lang="en-GB" dirty="0"/>
          </a:p>
        </p:txBody>
      </p:sp>
      <p:sp>
        <p:nvSpPr>
          <p:cNvPr id="4" name="Text Placeholder 3"/>
          <p:cNvSpPr>
            <a:spLocks noGrp="1"/>
          </p:cNvSpPr>
          <p:nvPr>
            <p:ph type="body" idx="11"/>
          </p:nvPr>
        </p:nvSpPr>
        <p:spPr/>
        <p:txBody>
          <a:bodyPr/>
          <a:lstStyle/>
          <a:p>
            <a:endParaRPr lang="en-GB"/>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9195" y="3008858"/>
            <a:ext cx="4368009" cy="2184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3546197"/>
            <a:ext cx="3509654" cy="2630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fbeelding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77572" y="5192863"/>
            <a:ext cx="1760366" cy="1018990"/>
          </a:xfrm>
          <a:prstGeom prst="rect">
            <a:avLst/>
          </a:prstGeom>
        </p:spPr>
      </p:pic>
      <p:pic>
        <p:nvPicPr>
          <p:cNvPr id="8" name="Afbeelding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15606" y="5658240"/>
            <a:ext cx="1428394" cy="454880"/>
          </a:xfrm>
          <a:prstGeom prst="rect">
            <a:avLst/>
          </a:prstGeom>
        </p:spPr>
      </p:pic>
      <p:pic>
        <p:nvPicPr>
          <p:cNvPr id="9" name="Afbeelding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83150" y="5192863"/>
            <a:ext cx="1419391" cy="368665"/>
          </a:xfrm>
          <a:prstGeom prst="rect">
            <a:avLst/>
          </a:prstGeom>
        </p:spPr>
      </p:pic>
      <p:pic>
        <p:nvPicPr>
          <p:cNvPr id="10" name="Afbeelding 2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15725" y="5648640"/>
            <a:ext cx="1961847" cy="785863"/>
          </a:xfrm>
          <a:prstGeom prst="rect">
            <a:avLst/>
          </a:prstGeom>
        </p:spPr>
      </p:pic>
    </p:spTree>
    <p:extLst>
      <p:ext uri="{BB962C8B-B14F-4D97-AF65-F5344CB8AC3E}">
        <p14:creationId xmlns:p14="http://schemas.microsoft.com/office/powerpoint/2010/main" val="317707863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err="1" smtClean="0"/>
              <a:t>Relateren</a:t>
            </a:r>
            <a:r>
              <a:rPr lang="en-GB" dirty="0" smtClean="0"/>
              <a:t> van </a:t>
            </a:r>
            <a:r>
              <a:rPr lang="en-GB" dirty="0" err="1" smtClean="0"/>
              <a:t>aantal</a:t>
            </a:r>
            <a:r>
              <a:rPr lang="en-GB" dirty="0" smtClean="0"/>
              <a:t> </a:t>
            </a:r>
            <a:r>
              <a:rPr lang="en-GB" dirty="0" err="1" smtClean="0"/>
              <a:t>gaten</a:t>
            </a:r>
            <a:r>
              <a:rPr lang="en-GB" dirty="0" smtClean="0"/>
              <a:t> </a:t>
            </a:r>
            <a:r>
              <a:rPr lang="en-GB" dirty="0" err="1" smtClean="0"/>
              <a:t>aan</a:t>
            </a:r>
            <a:r>
              <a:rPr lang="en-GB" dirty="0" smtClean="0"/>
              <a:t> </a:t>
            </a:r>
            <a:r>
              <a:rPr lang="en-GB" dirty="0" err="1" smtClean="0"/>
              <a:t>zodeklasse</a:t>
            </a:r>
            <a:r>
              <a:rPr lang="en-GB" dirty="0" smtClean="0"/>
              <a:t> van het </a:t>
            </a:r>
            <a:r>
              <a:rPr lang="en-GB" dirty="0" err="1" smtClean="0"/>
              <a:t>gras</a:t>
            </a:r>
            <a:endParaRPr lang="en-GB" dirty="0" smtClean="0"/>
          </a:p>
          <a:p>
            <a:r>
              <a:rPr lang="en-GB" dirty="0" smtClean="0"/>
              <a:t>Maar hoe </a:t>
            </a:r>
            <a:r>
              <a:rPr lang="en-GB" dirty="0" err="1" smtClean="0"/>
              <a:t>veroudert</a:t>
            </a:r>
            <a:r>
              <a:rPr lang="en-GB" dirty="0" smtClean="0"/>
              <a:t> het </a:t>
            </a:r>
            <a:r>
              <a:rPr lang="en-GB" dirty="0" err="1" smtClean="0"/>
              <a:t>gras</a:t>
            </a:r>
            <a:r>
              <a:rPr lang="en-GB" dirty="0" smtClean="0"/>
              <a:t>?</a:t>
            </a:r>
          </a:p>
          <a:p>
            <a:pPr lvl="1"/>
            <a:r>
              <a:rPr lang="en-GB" dirty="0" err="1" smtClean="0"/>
              <a:t>Geen</a:t>
            </a:r>
            <a:r>
              <a:rPr lang="en-GB" dirty="0" smtClean="0"/>
              <a:t> data </a:t>
            </a:r>
            <a:r>
              <a:rPr lang="en-GB" dirty="0" err="1" smtClean="0"/>
              <a:t>beschikbaar</a:t>
            </a:r>
            <a:endParaRPr lang="en-GB" dirty="0" smtClean="0"/>
          </a:p>
          <a:p>
            <a:r>
              <a:rPr lang="en-GB" dirty="0" err="1" smtClean="0"/>
              <a:t>Schadebeeld</a:t>
            </a:r>
            <a:r>
              <a:rPr lang="en-GB" dirty="0" smtClean="0"/>
              <a:t>/</a:t>
            </a:r>
            <a:r>
              <a:rPr lang="en-GB" dirty="0" err="1" smtClean="0"/>
              <a:t>aantal</a:t>
            </a:r>
            <a:r>
              <a:rPr lang="en-GB" dirty="0" smtClean="0"/>
              <a:t> </a:t>
            </a:r>
            <a:r>
              <a:rPr lang="en-GB" dirty="0" err="1" smtClean="0"/>
              <a:t>gaten</a:t>
            </a:r>
            <a:r>
              <a:rPr lang="en-GB" dirty="0" smtClean="0"/>
              <a:t> -&gt; </a:t>
            </a:r>
            <a:r>
              <a:rPr lang="en-GB" dirty="0" err="1" smtClean="0"/>
              <a:t>Faalmodel</a:t>
            </a:r>
            <a:r>
              <a:rPr lang="en-GB" dirty="0" smtClean="0"/>
              <a:t> -&gt; </a:t>
            </a:r>
            <a:r>
              <a:rPr lang="en-GB" dirty="0" err="1" smtClean="0"/>
              <a:t>Faalkans</a:t>
            </a:r>
            <a:r>
              <a:rPr lang="en-GB" dirty="0" smtClean="0"/>
              <a:t> in </a:t>
            </a:r>
            <a:r>
              <a:rPr lang="en-GB" dirty="0" err="1" smtClean="0"/>
              <a:t>tijd</a:t>
            </a:r>
            <a:endParaRPr lang="en-GB" dirty="0" smtClean="0"/>
          </a:p>
          <a:p>
            <a:endParaRPr lang="en-GB" dirty="0" smtClean="0"/>
          </a:p>
          <a:p>
            <a:endParaRPr lang="en-GB" dirty="0"/>
          </a:p>
        </p:txBody>
      </p:sp>
      <p:sp>
        <p:nvSpPr>
          <p:cNvPr id="3" name="Title 2"/>
          <p:cNvSpPr>
            <a:spLocks noGrp="1"/>
          </p:cNvSpPr>
          <p:nvPr>
            <p:ph type="title"/>
          </p:nvPr>
        </p:nvSpPr>
        <p:spPr/>
        <p:txBody>
          <a:bodyPr/>
          <a:lstStyle/>
          <a:p>
            <a:r>
              <a:rPr lang="en-GB" dirty="0"/>
              <a:t>Case </a:t>
            </a:r>
            <a:r>
              <a:rPr lang="en-GB" dirty="0" smtClean="0"/>
              <a:t>1: </a:t>
            </a:r>
            <a:r>
              <a:rPr lang="en-GB" dirty="0" err="1"/>
              <a:t>Risicogestuurd</a:t>
            </a:r>
            <a:r>
              <a:rPr lang="en-GB" dirty="0"/>
              <a:t> </a:t>
            </a:r>
            <a:r>
              <a:rPr lang="en-GB" dirty="0" err="1"/>
              <a:t>inspecteren</a:t>
            </a:r>
            <a:r>
              <a:rPr lang="en-GB" dirty="0"/>
              <a:t> </a:t>
            </a:r>
            <a:r>
              <a:rPr lang="en-GB" dirty="0" err="1"/>
              <a:t>Oesterdam</a:t>
            </a:r>
            <a:endParaRPr lang="en-GB" dirty="0"/>
          </a:p>
        </p:txBody>
      </p:sp>
      <p:sp>
        <p:nvSpPr>
          <p:cNvPr id="4" name="Text Placeholder 3"/>
          <p:cNvSpPr>
            <a:spLocks noGrp="1"/>
          </p:cNvSpPr>
          <p:nvPr>
            <p:ph type="body" idx="11"/>
          </p:nvPr>
        </p:nvSpPr>
        <p:spPr/>
        <p:txBody>
          <a:bodyPr/>
          <a:lstStyle/>
          <a:p>
            <a:endParaRPr lang="en-GB"/>
          </a:p>
        </p:txBody>
      </p:sp>
      <p:pic>
        <p:nvPicPr>
          <p:cNvPr id="3074" name="Picture 2" descr="D:\klerk_wj\Documents\000_SurfDrive\00_PhDGeneral\98_Papers\Conference\IALCCE2018_RBI\figures\grassqualit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2967" y="3370061"/>
            <a:ext cx="3679099" cy="26476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834" y="3664009"/>
            <a:ext cx="2422661" cy="1815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2204" t="18280" r="27197" b="38616"/>
          <a:stretch/>
        </p:blipFill>
        <p:spPr bwMode="auto">
          <a:xfrm>
            <a:off x="3136606" y="3664009"/>
            <a:ext cx="1617253" cy="190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ight Arrow 5"/>
          <p:cNvSpPr/>
          <p:nvPr/>
        </p:nvSpPr>
        <p:spPr>
          <a:xfrm>
            <a:off x="2677496" y="4528663"/>
            <a:ext cx="459110" cy="3304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ight Arrow 10"/>
          <p:cNvSpPr/>
          <p:nvPr/>
        </p:nvSpPr>
        <p:spPr>
          <a:xfrm>
            <a:off x="4753859" y="4528663"/>
            <a:ext cx="459110" cy="3304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3478034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1" y="1825625"/>
            <a:ext cx="3726534" cy="4351338"/>
          </a:xfrm>
        </p:spPr>
        <p:txBody>
          <a:bodyPr/>
          <a:lstStyle/>
          <a:p>
            <a:r>
              <a:rPr lang="en-GB" dirty="0" err="1" smtClean="0"/>
              <a:t>Tijdig</a:t>
            </a:r>
            <a:r>
              <a:rPr lang="en-GB" dirty="0" smtClean="0"/>
              <a:t> </a:t>
            </a:r>
            <a:r>
              <a:rPr lang="en-GB" dirty="0" err="1" smtClean="0"/>
              <a:t>inspecteren</a:t>
            </a:r>
            <a:r>
              <a:rPr lang="en-GB" dirty="0" smtClean="0"/>
              <a:t>: </a:t>
            </a:r>
            <a:r>
              <a:rPr lang="en-GB" dirty="0" err="1" smtClean="0"/>
              <a:t>hier</a:t>
            </a:r>
            <a:r>
              <a:rPr lang="en-GB" dirty="0" smtClean="0"/>
              <a:t> 4, 7 of 14 </a:t>
            </a:r>
            <a:r>
              <a:rPr lang="en-GB" dirty="0" err="1" smtClean="0"/>
              <a:t>maanden</a:t>
            </a:r>
            <a:r>
              <a:rPr lang="en-GB" dirty="0" smtClean="0"/>
              <a:t>.</a:t>
            </a:r>
          </a:p>
          <a:p>
            <a:r>
              <a:rPr lang="en-GB" dirty="0"/>
              <a:t>Met </a:t>
            </a:r>
            <a:r>
              <a:rPr lang="en-GB" dirty="0" err="1"/>
              <a:t>combinatie</a:t>
            </a:r>
            <a:r>
              <a:rPr lang="en-GB" dirty="0"/>
              <a:t> van </a:t>
            </a:r>
            <a:r>
              <a:rPr lang="en-GB" dirty="0" err="1"/>
              <a:t>Digigids</a:t>
            </a:r>
            <a:r>
              <a:rPr lang="en-GB" dirty="0"/>
              <a:t>, WBI </a:t>
            </a:r>
            <a:r>
              <a:rPr lang="en-GB" dirty="0" err="1"/>
              <a:t>en</a:t>
            </a:r>
            <a:r>
              <a:rPr lang="en-GB" dirty="0"/>
              <a:t> </a:t>
            </a:r>
            <a:r>
              <a:rPr lang="en-GB" dirty="0" err="1"/>
              <a:t>kennis</a:t>
            </a:r>
            <a:r>
              <a:rPr lang="en-GB" dirty="0"/>
              <a:t> over </a:t>
            </a:r>
            <a:r>
              <a:rPr lang="en-GB" dirty="0" err="1"/>
              <a:t>verouderingsgedrag</a:t>
            </a:r>
            <a:r>
              <a:rPr lang="en-GB" dirty="0"/>
              <a:t> </a:t>
            </a:r>
            <a:r>
              <a:rPr lang="en-GB" dirty="0" err="1"/>
              <a:t>kunnen</a:t>
            </a:r>
            <a:r>
              <a:rPr lang="en-GB" dirty="0"/>
              <a:t> </a:t>
            </a:r>
            <a:r>
              <a:rPr lang="en-GB" dirty="0" err="1"/>
              <a:t>obv</a:t>
            </a:r>
            <a:r>
              <a:rPr lang="en-GB" dirty="0"/>
              <a:t> </a:t>
            </a:r>
            <a:r>
              <a:rPr lang="en-GB" dirty="0" err="1"/>
              <a:t>acceptabele</a:t>
            </a:r>
            <a:r>
              <a:rPr lang="en-GB" dirty="0"/>
              <a:t> </a:t>
            </a:r>
            <a:r>
              <a:rPr lang="en-GB" dirty="0" err="1"/>
              <a:t>faalkansen</a:t>
            </a:r>
            <a:r>
              <a:rPr lang="en-GB" dirty="0"/>
              <a:t> </a:t>
            </a:r>
            <a:r>
              <a:rPr lang="en-GB" dirty="0" err="1" smtClean="0"/>
              <a:t>inspectieschema’s</a:t>
            </a:r>
            <a:r>
              <a:rPr lang="en-GB" dirty="0" smtClean="0"/>
              <a:t> </a:t>
            </a:r>
            <a:r>
              <a:rPr lang="en-GB" dirty="0" err="1"/>
              <a:t>worden</a:t>
            </a:r>
            <a:r>
              <a:rPr lang="en-GB" dirty="0"/>
              <a:t> </a:t>
            </a:r>
            <a:r>
              <a:rPr lang="en-GB" dirty="0" err="1"/>
              <a:t>bepaald</a:t>
            </a:r>
            <a:endParaRPr lang="en-GB" dirty="0"/>
          </a:p>
          <a:p>
            <a:r>
              <a:rPr lang="en-GB" dirty="0" err="1"/>
              <a:t>Kennis</a:t>
            </a:r>
            <a:r>
              <a:rPr lang="en-GB" dirty="0"/>
              <a:t> van </a:t>
            </a:r>
            <a:r>
              <a:rPr lang="en-GB" dirty="0" err="1"/>
              <a:t>verouderingsgedrag</a:t>
            </a:r>
            <a:r>
              <a:rPr lang="en-GB" dirty="0"/>
              <a:t> </a:t>
            </a:r>
            <a:r>
              <a:rPr lang="en-GB" dirty="0" err="1" smtClean="0"/>
              <a:t>blijkt</a:t>
            </a:r>
            <a:r>
              <a:rPr lang="en-GB" dirty="0" smtClean="0"/>
              <a:t> </a:t>
            </a:r>
            <a:r>
              <a:rPr lang="en-GB" dirty="0" err="1" smtClean="0"/>
              <a:t>zeer</a:t>
            </a:r>
            <a:r>
              <a:rPr lang="en-GB" dirty="0" smtClean="0"/>
              <a:t> </a:t>
            </a:r>
            <a:r>
              <a:rPr lang="en-GB" dirty="0" err="1" smtClean="0"/>
              <a:t>essentieel</a:t>
            </a:r>
            <a:r>
              <a:rPr lang="en-GB" dirty="0" smtClean="0"/>
              <a:t>:</a:t>
            </a:r>
          </a:p>
          <a:p>
            <a:pPr lvl="1"/>
            <a:r>
              <a:rPr lang="en-GB" dirty="0" smtClean="0"/>
              <a:t>Nu: </a:t>
            </a:r>
            <a:r>
              <a:rPr lang="en-GB" dirty="0" err="1" smtClean="0"/>
              <a:t>homogeen</a:t>
            </a:r>
            <a:r>
              <a:rPr lang="en-GB" dirty="0" smtClean="0"/>
              <a:t>, </a:t>
            </a:r>
            <a:r>
              <a:rPr lang="en-GB" dirty="0" err="1" smtClean="0"/>
              <a:t>snelheid</a:t>
            </a:r>
            <a:r>
              <a:rPr lang="en-GB" dirty="0" smtClean="0"/>
              <a:t> is </a:t>
            </a:r>
            <a:r>
              <a:rPr lang="en-GB" dirty="0" err="1" smtClean="0"/>
              <a:t>onzeker</a:t>
            </a:r>
            <a:endParaRPr lang="en-GB" dirty="0"/>
          </a:p>
          <a:p>
            <a:endParaRPr lang="en-GB" dirty="0" smtClean="0"/>
          </a:p>
          <a:p>
            <a:endParaRPr lang="en-GB" dirty="0"/>
          </a:p>
        </p:txBody>
      </p:sp>
      <p:sp>
        <p:nvSpPr>
          <p:cNvPr id="3" name="Title 2"/>
          <p:cNvSpPr>
            <a:spLocks noGrp="1"/>
          </p:cNvSpPr>
          <p:nvPr>
            <p:ph type="title"/>
          </p:nvPr>
        </p:nvSpPr>
        <p:spPr/>
        <p:txBody>
          <a:bodyPr/>
          <a:lstStyle/>
          <a:p>
            <a:r>
              <a:rPr lang="en-GB" dirty="0" smtClean="0"/>
              <a:t>Case 1: </a:t>
            </a:r>
            <a:r>
              <a:rPr lang="en-GB" dirty="0" err="1" smtClean="0"/>
              <a:t>Risicogestuurd</a:t>
            </a:r>
            <a:r>
              <a:rPr lang="en-GB" dirty="0" smtClean="0"/>
              <a:t> </a:t>
            </a:r>
            <a:r>
              <a:rPr lang="en-GB" dirty="0" err="1" smtClean="0"/>
              <a:t>inspecteren</a:t>
            </a:r>
            <a:r>
              <a:rPr lang="en-GB" dirty="0" smtClean="0"/>
              <a:t> </a:t>
            </a:r>
            <a:r>
              <a:rPr lang="en-GB" dirty="0" err="1" smtClean="0"/>
              <a:t>Oesterdam</a:t>
            </a:r>
            <a:endParaRPr lang="en-GB" dirty="0"/>
          </a:p>
        </p:txBody>
      </p:sp>
      <p:sp>
        <p:nvSpPr>
          <p:cNvPr id="4" name="Text Placeholder 3"/>
          <p:cNvSpPr>
            <a:spLocks noGrp="1"/>
          </p:cNvSpPr>
          <p:nvPr>
            <p:ph type="body" idx="11"/>
          </p:nvPr>
        </p:nvSpPr>
        <p:spPr/>
        <p:txBody>
          <a:bodyPr/>
          <a:lstStyle/>
          <a:p>
            <a:endParaRPr lang="en-GB"/>
          </a:p>
        </p:txBody>
      </p:sp>
      <p:pic>
        <p:nvPicPr>
          <p:cNvPr id="307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6572" t="19252" r="40387" b="9254"/>
          <a:stretch/>
        </p:blipFill>
        <p:spPr bwMode="auto">
          <a:xfrm>
            <a:off x="4251621" y="2066876"/>
            <a:ext cx="4892379" cy="3544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840577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7783" y="4400447"/>
            <a:ext cx="4047567" cy="196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p:txBody>
          <a:bodyPr/>
          <a:lstStyle/>
          <a:p>
            <a:r>
              <a:rPr lang="en-US" dirty="0" smtClean="0"/>
              <a:t>Case: </a:t>
            </a:r>
          </a:p>
          <a:p>
            <a:pPr lvl="1"/>
            <a:r>
              <a:rPr lang="en-US" dirty="0" err="1" smtClean="0"/>
              <a:t>Toetsing</a:t>
            </a:r>
            <a:r>
              <a:rPr lang="en-US" dirty="0" smtClean="0"/>
              <a:t> </a:t>
            </a:r>
            <a:r>
              <a:rPr lang="en-US" dirty="0" err="1" smtClean="0"/>
              <a:t>werd</a:t>
            </a:r>
            <a:r>
              <a:rPr lang="en-US" dirty="0" smtClean="0"/>
              <a:t> </a:t>
            </a:r>
            <a:r>
              <a:rPr lang="en-US" dirty="0" err="1" smtClean="0"/>
              <a:t>onrealistisch</a:t>
            </a:r>
            <a:r>
              <a:rPr lang="en-US" dirty="0" smtClean="0"/>
              <a:t> </a:t>
            </a:r>
            <a:r>
              <a:rPr lang="en-US" dirty="0" err="1" smtClean="0"/>
              <a:t>bevonden</a:t>
            </a:r>
            <a:endParaRPr lang="en-US" dirty="0" smtClean="0"/>
          </a:p>
          <a:p>
            <a:pPr lvl="1"/>
            <a:r>
              <a:rPr lang="en-US" dirty="0" err="1" smtClean="0"/>
              <a:t>Verschillende</a:t>
            </a:r>
            <a:r>
              <a:rPr lang="en-US" dirty="0" smtClean="0"/>
              <a:t> </a:t>
            </a:r>
            <a:r>
              <a:rPr lang="en-US" dirty="0" err="1" smtClean="0"/>
              <a:t>typen</a:t>
            </a:r>
            <a:r>
              <a:rPr lang="en-US" dirty="0" smtClean="0"/>
              <a:t> monitoring </a:t>
            </a:r>
            <a:r>
              <a:rPr lang="en-US" dirty="0" err="1" smtClean="0"/>
              <a:t>tussen</a:t>
            </a:r>
            <a:r>
              <a:rPr lang="en-US" dirty="0" smtClean="0"/>
              <a:t> 2011-2015 </a:t>
            </a:r>
          </a:p>
          <a:p>
            <a:pPr lvl="1"/>
            <a:r>
              <a:rPr lang="en-US" dirty="0" err="1" smtClean="0"/>
              <a:t>Veel</a:t>
            </a:r>
            <a:r>
              <a:rPr lang="en-US" dirty="0" smtClean="0"/>
              <a:t> </a:t>
            </a:r>
            <a:r>
              <a:rPr lang="en-US" dirty="0" err="1" smtClean="0"/>
              <a:t>baten</a:t>
            </a:r>
            <a:r>
              <a:rPr lang="en-US" dirty="0" smtClean="0"/>
              <a:t> </a:t>
            </a:r>
            <a:r>
              <a:rPr lang="en-US" dirty="0" err="1" smtClean="0"/>
              <a:t>gerealiseerd</a:t>
            </a:r>
            <a:r>
              <a:rPr lang="en-US" dirty="0" smtClean="0"/>
              <a:t>: </a:t>
            </a:r>
            <a:r>
              <a:rPr lang="en-US" dirty="0" err="1" smtClean="0"/>
              <a:t>dijk</a:t>
            </a:r>
            <a:r>
              <a:rPr lang="en-US" dirty="0" smtClean="0"/>
              <a:t> </a:t>
            </a:r>
            <a:r>
              <a:rPr lang="en-US" dirty="0" err="1" smtClean="0"/>
              <a:t>bleek</a:t>
            </a:r>
            <a:r>
              <a:rPr lang="en-US" dirty="0" smtClean="0"/>
              <a:t> </a:t>
            </a:r>
            <a:r>
              <a:rPr lang="en-US" dirty="0" err="1" smtClean="0"/>
              <a:t>veel</a:t>
            </a:r>
            <a:r>
              <a:rPr lang="en-US" dirty="0" smtClean="0"/>
              <a:t> </a:t>
            </a:r>
            <a:r>
              <a:rPr lang="en-US" dirty="0" err="1" smtClean="0"/>
              <a:t>veiliger</a:t>
            </a:r>
            <a:endParaRPr lang="en-US" dirty="0" smtClean="0"/>
          </a:p>
          <a:p>
            <a:r>
              <a:rPr lang="en-US" dirty="0" smtClean="0"/>
              <a:t>Maar: </a:t>
            </a:r>
          </a:p>
          <a:p>
            <a:pPr lvl="1"/>
            <a:r>
              <a:rPr lang="en-US" dirty="0" err="1" smtClean="0"/>
              <a:t>Hoeveel</a:t>
            </a:r>
            <a:r>
              <a:rPr lang="en-US" dirty="0" smtClean="0"/>
              <a:t> </a:t>
            </a:r>
            <a:r>
              <a:rPr lang="en-US" dirty="0" err="1" smtClean="0"/>
              <a:t>baten</a:t>
            </a:r>
            <a:r>
              <a:rPr lang="en-US" dirty="0" smtClean="0"/>
              <a:t>? </a:t>
            </a:r>
          </a:p>
          <a:p>
            <a:pPr lvl="1"/>
            <a:r>
              <a:rPr lang="en-US" dirty="0" err="1" smtClean="0"/>
              <a:t>En</a:t>
            </a:r>
            <a:r>
              <a:rPr lang="en-US" dirty="0" smtClean="0"/>
              <a:t> hoe </a:t>
            </a:r>
            <a:r>
              <a:rPr lang="en-US" dirty="0" err="1" smtClean="0"/>
              <a:t>onderbouwen</a:t>
            </a:r>
            <a:r>
              <a:rPr lang="en-US" dirty="0" smtClean="0"/>
              <a:t>/</a:t>
            </a:r>
            <a:r>
              <a:rPr lang="en-US" dirty="0" err="1" smtClean="0"/>
              <a:t>bepalen</a:t>
            </a:r>
            <a:r>
              <a:rPr lang="en-US" dirty="0" smtClean="0"/>
              <a:t> we </a:t>
            </a:r>
            <a:r>
              <a:rPr lang="en-US" dirty="0" err="1" smtClean="0"/>
              <a:t>dat</a:t>
            </a:r>
            <a:r>
              <a:rPr lang="en-US" dirty="0" smtClean="0"/>
              <a:t>? </a:t>
            </a:r>
          </a:p>
          <a:p>
            <a:pPr lvl="1"/>
            <a:r>
              <a:rPr lang="en-US" dirty="0" err="1" smtClean="0"/>
              <a:t>En</a:t>
            </a:r>
            <a:r>
              <a:rPr lang="en-US" dirty="0" smtClean="0"/>
              <a:t> hoe past </a:t>
            </a:r>
            <a:r>
              <a:rPr lang="en-US" dirty="0" err="1" smtClean="0"/>
              <a:t>dat</a:t>
            </a:r>
            <a:r>
              <a:rPr lang="en-US" dirty="0" smtClean="0"/>
              <a:t> in </a:t>
            </a:r>
            <a:r>
              <a:rPr lang="en-US" dirty="0" err="1" smtClean="0"/>
              <a:t>een</a:t>
            </a:r>
            <a:r>
              <a:rPr lang="en-US" dirty="0" smtClean="0"/>
              <a:t> asset management </a:t>
            </a:r>
            <a:r>
              <a:rPr lang="en-US" dirty="0" err="1" smtClean="0"/>
              <a:t>kader</a:t>
            </a:r>
            <a:r>
              <a:rPr lang="en-US" dirty="0" smtClean="0"/>
              <a:t>?</a:t>
            </a:r>
            <a:endParaRPr lang="en-GB" dirty="0"/>
          </a:p>
        </p:txBody>
      </p:sp>
      <p:sp>
        <p:nvSpPr>
          <p:cNvPr id="3" name="Title 2"/>
          <p:cNvSpPr>
            <a:spLocks noGrp="1"/>
          </p:cNvSpPr>
          <p:nvPr>
            <p:ph type="title"/>
          </p:nvPr>
        </p:nvSpPr>
        <p:spPr/>
        <p:txBody>
          <a:bodyPr/>
          <a:lstStyle/>
          <a:p>
            <a:r>
              <a:rPr lang="en-GB" dirty="0" smtClean="0"/>
              <a:t>Case 2: </a:t>
            </a:r>
            <a:r>
              <a:rPr lang="en-GB" dirty="0" err="1" smtClean="0"/>
              <a:t>LiveDijk</a:t>
            </a:r>
            <a:r>
              <a:rPr lang="en-GB" dirty="0" smtClean="0"/>
              <a:t> XL</a:t>
            </a:r>
            <a:endParaRPr lang="en-GB" dirty="0"/>
          </a:p>
        </p:txBody>
      </p:sp>
      <p:sp>
        <p:nvSpPr>
          <p:cNvPr id="4" name="Text Placeholder 3"/>
          <p:cNvSpPr>
            <a:spLocks noGrp="1"/>
          </p:cNvSpPr>
          <p:nvPr>
            <p:ph type="body" idx="11"/>
          </p:nvPr>
        </p:nvSpPr>
        <p:spPr/>
        <p:txBody>
          <a:bodyPr/>
          <a:lstStyle/>
          <a:p>
            <a:endParaRPr lang="en-GB"/>
          </a:p>
        </p:txBody>
      </p:sp>
      <p:pic>
        <p:nvPicPr>
          <p:cNvPr id="6" name="Afbeelding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26306" y="4687003"/>
            <a:ext cx="1760366" cy="1018990"/>
          </a:xfrm>
          <a:prstGeom prst="rect">
            <a:avLst/>
          </a:prstGeom>
        </p:spPr>
      </p:pic>
      <p:pic>
        <p:nvPicPr>
          <p:cNvPr id="7" name="Afbeelding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4834" y="4799115"/>
            <a:ext cx="906878" cy="906878"/>
          </a:xfrm>
          <a:prstGeom prst="rect">
            <a:avLst/>
          </a:prstGeom>
        </p:spPr>
      </p:pic>
      <p:pic>
        <p:nvPicPr>
          <p:cNvPr id="8" name="Afbeelding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57457" y="5932573"/>
            <a:ext cx="2437143" cy="258455"/>
          </a:xfrm>
          <a:prstGeom prst="rect">
            <a:avLst/>
          </a:prstGeom>
        </p:spPr>
      </p:pic>
      <p:pic>
        <p:nvPicPr>
          <p:cNvPr id="9" name="Afbeelding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89131" y="5324301"/>
            <a:ext cx="1154163" cy="381692"/>
          </a:xfrm>
          <a:prstGeom prst="rect">
            <a:avLst/>
          </a:prstGeom>
        </p:spPr>
      </p:pic>
      <p:pic>
        <p:nvPicPr>
          <p:cNvPr id="10" name="Afbeelding 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4834" y="5782617"/>
            <a:ext cx="1134297" cy="491614"/>
          </a:xfrm>
          <a:prstGeom prst="rect">
            <a:avLst/>
          </a:prstGeom>
        </p:spPr>
      </p:pic>
      <p:pic>
        <p:nvPicPr>
          <p:cNvPr id="11" name="Afbeelding 2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4834" y="4687003"/>
            <a:ext cx="1839097" cy="465768"/>
          </a:xfrm>
          <a:prstGeom prst="rect">
            <a:avLst/>
          </a:prstGeom>
        </p:spPr>
      </p:pic>
    </p:spTree>
    <p:extLst>
      <p:ext uri="{BB962C8B-B14F-4D97-AF65-F5344CB8AC3E}">
        <p14:creationId xmlns:p14="http://schemas.microsoft.com/office/powerpoint/2010/main" val="356483720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825625"/>
            <a:ext cx="4404577" cy="4351338"/>
          </a:xfrm>
        </p:spPr>
        <p:txBody>
          <a:bodyPr/>
          <a:lstStyle/>
          <a:p>
            <a:r>
              <a:rPr lang="en-GB" dirty="0" err="1" smtClean="0"/>
              <a:t>Aanpak</a:t>
            </a:r>
            <a:r>
              <a:rPr lang="en-GB" dirty="0" smtClean="0"/>
              <a:t> </a:t>
            </a:r>
            <a:r>
              <a:rPr lang="en-GB" dirty="0" err="1" smtClean="0"/>
              <a:t>o.b.v</a:t>
            </a:r>
            <a:r>
              <a:rPr lang="en-GB" dirty="0" smtClean="0"/>
              <a:t>. scenario’s</a:t>
            </a:r>
          </a:p>
          <a:p>
            <a:r>
              <a:rPr lang="en-GB" dirty="0" smtClean="0"/>
              <a:t>Met Bayesian pre-posterior analyse </a:t>
            </a:r>
            <a:r>
              <a:rPr lang="en-GB" dirty="0" err="1" smtClean="0"/>
              <a:t>verschillende</a:t>
            </a:r>
            <a:r>
              <a:rPr lang="en-GB" dirty="0" smtClean="0"/>
              <a:t> </a:t>
            </a:r>
            <a:r>
              <a:rPr lang="en-GB" dirty="0" err="1" smtClean="0"/>
              <a:t>strategieen</a:t>
            </a:r>
            <a:r>
              <a:rPr lang="en-GB" dirty="0" smtClean="0"/>
              <a:t> </a:t>
            </a:r>
            <a:r>
              <a:rPr lang="en-GB" dirty="0" err="1" smtClean="0"/>
              <a:t>doorgerekend</a:t>
            </a:r>
            <a:endParaRPr lang="en-GB" dirty="0" smtClean="0"/>
          </a:p>
          <a:p>
            <a:r>
              <a:rPr lang="en-GB" dirty="0" err="1" smtClean="0"/>
              <a:t>Belangrijk</a:t>
            </a:r>
            <a:r>
              <a:rPr lang="en-GB" dirty="0" smtClean="0"/>
              <a:t>: </a:t>
            </a:r>
            <a:r>
              <a:rPr lang="en-GB" dirty="0" err="1" smtClean="0"/>
              <a:t>bij</a:t>
            </a:r>
            <a:r>
              <a:rPr lang="en-GB" dirty="0" smtClean="0"/>
              <a:t> </a:t>
            </a:r>
            <a:r>
              <a:rPr lang="en-GB" dirty="0" err="1" smtClean="0"/>
              <a:t>wsm</a:t>
            </a:r>
            <a:r>
              <a:rPr lang="en-GB" dirty="0" smtClean="0"/>
              <a:t> is (in </a:t>
            </a:r>
            <a:r>
              <a:rPr lang="en-GB" dirty="0" err="1" smtClean="0"/>
              <a:t>dit</a:t>
            </a:r>
            <a:r>
              <a:rPr lang="en-GB" dirty="0" smtClean="0"/>
              <a:t> </a:t>
            </a:r>
            <a:r>
              <a:rPr lang="en-GB" dirty="0" err="1" smtClean="0"/>
              <a:t>geval</a:t>
            </a:r>
            <a:r>
              <a:rPr lang="en-GB" dirty="0" smtClean="0"/>
              <a:t>) de </a:t>
            </a:r>
            <a:r>
              <a:rPr lang="en-GB" dirty="0" err="1" smtClean="0"/>
              <a:t>hoeveelheid</a:t>
            </a:r>
            <a:r>
              <a:rPr lang="en-GB" dirty="0" smtClean="0"/>
              <a:t> </a:t>
            </a:r>
            <a:r>
              <a:rPr lang="en-GB" dirty="0" err="1" smtClean="0"/>
              <a:t>informatie</a:t>
            </a:r>
            <a:r>
              <a:rPr lang="en-GB" dirty="0" smtClean="0"/>
              <a:t> </a:t>
            </a:r>
            <a:r>
              <a:rPr lang="en-GB" dirty="0" err="1" smtClean="0"/>
              <a:t>sterk</a:t>
            </a:r>
            <a:r>
              <a:rPr lang="en-GB" dirty="0" smtClean="0"/>
              <a:t> </a:t>
            </a:r>
            <a:r>
              <a:rPr lang="en-GB" dirty="0" err="1" smtClean="0"/>
              <a:t>afhankelijk</a:t>
            </a:r>
            <a:r>
              <a:rPr lang="en-GB" dirty="0" smtClean="0"/>
              <a:t> van de </a:t>
            </a:r>
            <a:r>
              <a:rPr lang="en-GB" dirty="0" err="1" smtClean="0"/>
              <a:t>waargenomen</a:t>
            </a:r>
            <a:r>
              <a:rPr lang="en-GB" dirty="0" smtClean="0"/>
              <a:t> </a:t>
            </a:r>
            <a:r>
              <a:rPr lang="en-GB" dirty="0" err="1" smtClean="0"/>
              <a:t>buitenwaterstand</a:t>
            </a:r>
            <a:endParaRPr lang="en-GB" dirty="0" smtClean="0"/>
          </a:p>
          <a:p>
            <a:r>
              <a:rPr lang="en-GB" dirty="0" err="1" smtClean="0"/>
              <a:t>Gelukje</a:t>
            </a:r>
            <a:r>
              <a:rPr lang="en-GB" dirty="0" smtClean="0"/>
              <a:t>: </a:t>
            </a:r>
            <a:r>
              <a:rPr lang="en-GB" dirty="0" err="1" smtClean="0"/>
              <a:t>pakweg</a:t>
            </a:r>
            <a:r>
              <a:rPr lang="en-GB" dirty="0" smtClean="0"/>
              <a:t> 1 </a:t>
            </a:r>
            <a:r>
              <a:rPr lang="en-GB" dirty="0" err="1" smtClean="0"/>
              <a:t>jr</a:t>
            </a:r>
            <a:r>
              <a:rPr lang="en-GB" dirty="0" smtClean="0"/>
              <a:t> </a:t>
            </a:r>
            <a:r>
              <a:rPr lang="en-GB" dirty="0" err="1" smtClean="0"/>
              <a:t>na</a:t>
            </a:r>
            <a:r>
              <a:rPr lang="en-GB" dirty="0" smtClean="0"/>
              <a:t> start </a:t>
            </a:r>
            <a:r>
              <a:rPr lang="en-GB" dirty="0" err="1" smtClean="0"/>
              <a:t>een</a:t>
            </a:r>
            <a:r>
              <a:rPr lang="en-GB" dirty="0" smtClean="0"/>
              <a:t> </a:t>
            </a:r>
            <a:r>
              <a:rPr lang="en-GB" dirty="0" smtClean="0">
                <a:latin typeface="Times New Roman"/>
                <a:cs typeface="Times New Roman"/>
              </a:rPr>
              <a:t>≈</a:t>
            </a:r>
            <a:r>
              <a:rPr lang="en-GB" dirty="0" smtClean="0"/>
              <a:t>1/80 </a:t>
            </a:r>
            <a:r>
              <a:rPr lang="en-GB" dirty="0" err="1" smtClean="0"/>
              <a:t>jr</a:t>
            </a:r>
            <a:r>
              <a:rPr lang="en-GB" dirty="0" smtClean="0"/>
              <a:t> storm</a:t>
            </a:r>
            <a:endParaRPr lang="en-GB" dirty="0"/>
          </a:p>
        </p:txBody>
      </p:sp>
      <p:sp>
        <p:nvSpPr>
          <p:cNvPr id="3" name="Title 2"/>
          <p:cNvSpPr>
            <a:spLocks noGrp="1"/>
          </p:cNvSpPr>
          <p:nvPr>
            <p:ph type="title"/>
          </p:nvPr>
        </p:nvSpPr>
        <p:spPr/>
        <p:txBody>
          <a:bodyPr/>
          <a:lstStyle/>
          <a:p>
            <a:r>
              <a:rPr lang="en-GB" dirty="0"/>
              <a:t>Case </a:t>
            </a:r>
            <a:r>
              <a:rPr lang="en-GB" dirty="0" smtClean="0"/>
              <a:t>2: </a:t>
            </a:r>
            <a:r>
              <a:rPr lang="en-GB" dirty="0"/>
              <a:t>monitoring </a:t>
            </a:r>
            <a:r>
              <a:rPr lang="en-GB" dirty="0" err="1"/>
              <a:t>LiveDijk</a:t>
            </a:r>
            <a:r>
              <a:rPr lang="en-GB" dirty="0"/>
              <a:t> </a:t>
            </a:r>
            <a:r>
              <a:rPr lang="en-GB" dirty="0" smtClean="0"/>
              <a:t>XL (</a:t>
            </a:r>
            <a:r>
              <a:rPr lang="en-GB" dirty="0" err="1" smtClean="0"/>
              <a:t>aanpak</a:t>
            </a:r>
            <a:r>
              <a:rPr lang="en-GB" dirty="0" smtClean="0"/>
              <a:t>)</a:t>
            </a:r>
            <a:endParaRPr lang="en-GB" dirty="0"/>
          </a:p>
        </p:txBody>
      </p:sp>
      <p:sp>
        <p:nvSpPr>
          <p:cNvPr id="4" name="Text Placeholder 3"/>
          <p:cNvSpPr>
            <a:spLocks noGrp="1"/>
          </p:cNvSpPr>
          <p:nvPr>
            <p:ph type="body" idx="11"/>
          </p:nvPr>
        </p:nvSpPr>
        <p:spPr/>
        <p:txBody>
          <a:bodyPr/>
          <a:lstStyle/>
          <a:p>
            <a:endParaRPr lang="en-GB"/>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5134047"/>
            <a:ext cx="5724525"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Updating_paper"/>
          <p:cNvPicPr>
            <a:picLocks noChangeAspect="1" noChangeArrowheads="1"/>
          </p:cNvPicPr>
          <p:nvPr/>
        </p:nvPicPr>
        <p:blipFill>
          <a:blip r:embed="rId3">
            <a:extLst>
              <a:ext uri="{28A0092B-C50C-407E-A947-70E740481C1C}">
                <a14:useLocalDpi xmlns:a14="http://schemas.microsoft.com/office/drawing/2010/main" val="0"/>
              </a:ext>
            </a:extLst>
          </a:blip>
          <a:srcRect l="3296" r="7732"/>
          <a:stretch>
            <a:fillRect/>
          </a:stretch>
        </p:blipFill>
        <p:spPr bwMode="auto">
          <a:xfrm>
            <a:off x="5033227" y="1484784"/>
            <a:ext cx="3590371" cy="301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14476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34" y="2458596"/>
            <a:ext cx="6840760" cy="3758731"/>
          </a:xfrm>
          <a:prstGeom prst="rect">
            <a:avLst/>
          </a:prstGeom>
          <a:noFill/>
        </p:spPr>
      </p:pic>
      <p:sp>
        <p:nvSpPr>
          <p:cNvPr id="2" name="Content Placeholder 1"/>
          <p:cNvSpPr>
            <a:spLocks noGrp="1"/>
          </p:cNvSpPr>
          <p:nvPr>
            <p:ph idx="1"/>
          </p:nvPr>
        </p:nvSpPr>
        <p:spPr>
          <a:xfrm>
            <a:off x="628650" y="1825625"/>
            <a:ext cx="5061550" cy="4351338"/>
          </a:xfrm>
        </p:spPr>
        <p:txBody>
          <a:bodyPr/>
          <a:lstStyle/>
          <a:p>
            <a:r>
              <a:rPr lang="en-GB" dirty="0" smtClean="0"/>
              <a:t>Effect </a:t>
            </a:r>
            <a:r>
              <a:rPr lang="en-GB" dirty="0" err="1" smtClean="0"/>
              <a:t>tijdens</a:t>
            </a:r>
            <a:r>
              <a:rPr lang="en-GB" dirty="0" smtClean="0"/>
              <a:t> de </a:t>
            </a:r>
            <a:r>
              <a:rPr lang="en-GB" dirty="0" err="1" smtClean="0"/>
              <a:t>levenscyclus</a:t>
            </a:r>
            <a:r>
              <a:rPr lang="en-GB" dirty="0" smtClean="0"/>
              <a:t>: </a:t>
            </a:r>
            <a:r>
              <a:rPr lang="en-GB" dirty="0" err="1" smtClean="0"/>
              <a:t>bij</a:t>
            </a:r>
            <a:r>
              <a:rPr lang="en-GB" dirty="0" smtClean="0"/>
              <a:t> monitoring extra </a:t>
            </a:r>
            <a:r>
              <a:rPr lang="en-GB" dirty="0" err="1" smtClean="0"/>
              <a:t>onzekerheid</a:t>
            </a:r>
            <a:endParaRPr lang="en-GB" dirty="0"/>
          </a:p>
        </p:txBody>
      </p:sp>
      <p:sp>
        <p:nvSpPr>
          <p:cNvPr id="3" name="Title 2"/>
          <p:cNvSpPr>
            <a:spLocks noGrp="1"/>
          </p:cNvSpPr>
          <p:nvPr>
            <p:ph type="title"/>
          </p:nvPr>
        </p:nvSpPr>
        <p:spPr/>
        <p:txBody>
          <a:bodyPr/>
          <a:lstStyle/>
          <a:p>
            <a:r>
              <a:rPr lang="en-GB" dirty="0"/>
              <a:t>Case </a:t>
            </a:r>
            <a:r>
              <a:rPr lang="en-GB" dirty="0" smtClean="0"/>
              <a:t>2: </a:t>
            </a:r>
            <a:r>
              <a:rPr lang="en-GB" dirty="0"/>
              <a:t>monitoring </a:t>
            </a:r>
            <a:r>
              <a:rPr lang="en-GB" dirty="0" err="1"/>
              <a:t>LiveDijk</a:t>
            </a:r>
            <a:r>
              <a:rPr lang="en-GB" dirty="0"/>
              <a:t> XL </a:t>
            </a:r>
            <a:r>
              <a:rPr lang="en-GB" dirty="0" smtClean="0"/>
              <a:t>(</a:t>
            </a:r>
            <a:r>
              <a:rPr lang="en-GB" dirty="0" err="1" smtClean="0"/>
              <a:t>resultaat</a:t>
            </a:r>
            <a:r>
              <a:rPr lang="en-GB" dirty="0" smtClean="0"/>
              <a:t>)</a:t>
            </a:r>
            <a:endParaRPr lang="en-GB" dirty="0"/>
          </a:p>
        </p:txBody>
      </p:sp>
      <p:sp>
        <p:nvSpPr>
          <p:cNvPr id="4" name="Text Placeholder 3"/>
          <p:cNvSpPr>
            <a:spLocks noGrp="1"/>
          </p:cNvSpPr>
          <p:nvPr>
            <p:ph type="body" idx="11"/>
          </p:nvPr>
        </p:nvSpPr>
        <p:spPr/>
        <p:txBody>
          <a:bodyPr/>
          <a:lstStyle/>
          <a:p>
            <a:endParaRPr lang="en-GB"/>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0200" y="1489456"/>
            <a:ext cx="3162300" cy="3333750"/>
          </a:xfrm>
          <a:prstGeom prst="rect">
            <a:avLst/>
          </a:prstGeom>
          <a:solidFill>
            <a:schemeClr val="bg1"/>
          </a:solidFill>
          <a:ln>
            <a:solidFill>
              <a:schemeClr val="accent1"/>
            </a:solidFill>
          </a:ln>
          <a:extLst/>
        </p:spPr>
      </p:pic>
    </p:spTree>
    <p:extLst>
      <p:ext uri="{BB962C8B-B14F-4D97-AF65-F5344CB8AC3E}">
        <p14:creationId xmlns:p14="http://schemas.microsoft.com/office/powerpoint/2010/main" val="37424490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err="1" smtClean="0"/>
              <a:t>Terugkijkend</a:t>
            </a:r>
            <a:r>
              <a:rPr lang="en-GB" dirty="0" smtClean="0"/>
              <a:t>: </a:t>
            </a:r>
            <a:r>
              <a:rPr lang="en-GB" dirty="0" err="1" smtClean="0"/>
              <a:t>grote</a:t>
            </a:r>
            <a:r>
              <a:rPr lang="en-GB" dirty="0" smtClean="0"/>
              <a:t> </a:t>
            </a:r>
            <a:r>
              <a:rPr lang="en-GB" dirty="0" err="1" smtClean="0"/>
              <a:t>baten</a:t>
            </a:r>
            <a:r>
              <a:rPr lang="en-GB" dirty="0" smtClean="0"/>
              <a:t> maar </a:t>
            </a:r>
            <a:r>
              <a:rPr lang="en-GB" dirty="0" err="1" smtClean="0"/>
              <a:t>sterk</a:t>
            </a:r>
            <a:r>
              <a:rPr lang="en-GB" dirty="0" smtClean="0"/>
              <a:t> </a:t>
            </a:r>
            <a:r>
              <a:rPr lang="en-GB" dirty="0" err="1" smtClean="0"/>
              <a:t>bepaald</a:t>
            </a:r>
            <a:r>
              <a:rPr lang="en-GB" dirty="0" smtClean="0"/>
              <a:t> door </a:t>
            </a:r>
            <a:r>
              <a:rPr lang="en-GB" dirty="0" err="1" smtClean="0"/>
              <a:t>toevalsfactor</a:t>
            </a:r>
            <a:endParaRPr lang="en-GB" dirty="0" smtClean="0"/>
          </a:p>
          <a:p>
            <a:r>
              <a:rPr lang="en-GB" dirty="0" smtClean="0"/>
              <a:t>In model is </a:t>
            </a:r>
            <a:r>
              <a:rPr lang="en-GB" dirty="0" err="1" smtClean="0"/>
              <a:t>aangenomen</a:t>
            </a:r>
            <a:r>
              <a:rPr lang="en-GB" dirty="0" smtClean="0"/>
              <a:t> </a:t>
            </a:r>
            <a:r>
              <a:rPr lang="en-GB" dirty="0" err="1" smtClean="0"/>
              <a:t>dat</a:t>
            </a:r>
            <a:r>
              <a:rPr lang="en-GB" dirty="0" smtClean="0"/>
              <a:t> de </a:t>
            </a:r>
            <a:r>
              <a:rPr lang="en-GB" dirty="0" err="1" smtClean="0"/>
              <a:t>versterking</a:t>
            </a:r>
            <a:r>
              <a:rPr lang="en-GB" dirty="0" smtClean="0"/>
              <a:t> </a:t>
            </a:r>
            <a:r>
              <a:rPr lang="en-GB" dirty="0" err="1" smtClean="0"/>
              <a:t>uitgesteld</a:t>
            </a:r>
            <a:r>
              <a:rPr lang="en-GB" dirty="0" smtClean="0"/>
              <a:t> </a:t>
            </a:r>
            <a:r>
              <a:rPr lang="en-GB" dirty="0" err="1" smtClean="0"/>
              <a:t>werd</a:t>
            </a:r>
            <a:r>
              <a:rPr lang="en-GB" dirty="0" smtClean="0"/>
              <a:t> met de </a:t>
            </a:r>
            <a:r>
              <a:rPr lang="en-GB" dirty="0" err="1" smtClean="0"/>
              <a:t>duur</a:t>
            </a:r>
            <a:r>
              <a:rPr lang="en-GB" dirty="0" smtClean="0"/>
              <a:t> van het </a:t>
            </a:r>
            <a:r>
              <a:rPr lang="en-GB" dirty="0" err="1" smtClean="0"/>
              <a:t>monitoringsprogramma</a:t>
            </a:r>
            <a:r>
              <a:rPr lang="en-GB" dirty="0" smtClean="0"/>
              <a:t> -&gt; </a:t>
            </a:r>
            <a:r>
              <a:rPr lang="en-GB" dirty="0" err="1" smtClean="0"/>
              <a:t>monitoren</a:t>
            </a:r>
            <a:r>
              <a:rPr lang="en-GB" dirty="0" smtClean="0"/>
              <a:t> = extra </a:t>
            </a:r>
            <a:r>
              <a:rPr lang="en-GB" dirty="0" err="1" smtClean="0"/>
              <a:t>risico</a:t>
            </a:r>
            <a:r>
              <a:rPr lang="en-GB" dirty="0" smtClean="0"/>
              <a:t> </a:t>
            </a:r>
            <a:r>
              <a:rPr lang="en-GB" dirty="0" err="1" smtClean="0"/>
              <a:t>nemen</a:t>
            </a:r>
            <a:endParaRPr lang="en-GB" dirty="0"/>
          </a:p>
          <a:p>
            <a:r>
              <a:rPr lang="en-GB" dirty="0" err="1" smtClean="0"/>
              <a:t>Dit</a:t>
            </a:r>
            <a:r>
              <a:rPr lang="en-GB" dirty="0" smtClean="0"/>
              <a:t> </a:t>
            </a:r>
            <a:r>
              <a:rPr lang="en-GB" dirty="0" err="1" smtClean="0"/>
              <a:t>risico</a:t>
            </a:r>
            <a:r>
              <a:rPr lang="en-GB" dirty="0" smtClean="0"/>
              <a:t> </a:t>
            </a:r>
            <a:r>
              <a:rPr lang="en-GB" dirty="0" err="1" smtClean="0"/>
              <a:t>hoeft</a:t>
            </a:r>
            <a:r>
              <a:rPr lang="en-GB" dirty="0" smtClean="0"/>
              <a:t> </a:t>
            </a:r>
            <a:r>
              <a:rPr lang="en-GB" dirty="0" err="1" smtClean="0"/>
              <a:t>niet</a:t>
            </a:r>
            <a:r>
              <a:rPr lang="en-GB" dirty="0" smtClean="0"/>
              <a:t> </a:t>
            </a:r>
            <a:r>
              <a:rPr lang="en-GB" dirty="0" err="1" smtClean="0"/>
              <a:t>te</a:t>
            </a:r>
            <a:r>
              <a:rPr lang="en-GB" dirty="0" smtClean="0"/>
              <a:t> </a:t>
            </a:r>
            <a:r>
              <a:rPr lang="en-GB" dirty="0" err="1" smtClean="0"/>
              <a:t>worden</a:t>
            </a:r>
            <a:r>
              <a:rPr lang="en-GB" dirty="0" smtClean="0"/>
              <a:t> </a:t>
            </a:r>
            <a:r>
              <a:rPr lang="en-GB" dirty="0" err="1" smtClean="0"/>
              <a:t>genomen</a:t>
            </a:r>
            <a:r>
              <a:rPr lang="en-GB" dirty="0" smtClean="0"/>
              <a:t> </a:t>
            </a:r>
            <a:r>
              <a:rPr lang="en-GB" dirty="0" err="1" smtClean="0"/>
              <a:t>bij</a:t>
            </a:r>
            <a:r>
              <a:rPr lang="en-GB" dirty="0" smtClean="0"/>
              <a:t> monitoring </a:t>
            </a:r>
            <a:r>
              <a:rPr lang="en-GB" dirty="0" err="1" smtClean="0"/>
              <a:t>gedurende</a:t>
            </a:r>
            <a:r>
              <a:rPr lang="en-GB" dirty="0" smtClean="0"/>
              <a:t> de </a:t>
            </a:r>
            <a:r>
              <a:rPr lang="en-GB" dirty="0" err="1" smtClean="0"/>
              <a:t>levenscyclus</a:t>
            </a:r>
            <a:endParaRPr lang="en-GB" dirty="0"/>
          </a:p>
        </p:txBody>
      </p:sp>
      <p:sp>
        <p:nvSpPr>
          <p:cNvPr id="3" name="Title 2"/>
          <p:cNvSpPr>
            <a:spLocks noGrp="1"/>
          </p:cNvSpPr>
          <p:nvPr>
            <p:ph type="title"/>
          </p:nvPr>
        </p:nvSpPr>
        <p:spPr/>
        <p:txBody>
          <a:bodyPr/>
          <a:lstStyle/>
          <a:p>
            <a:r>
              <a:rPr lang="en-GB" dirty="0"/>
              <a:t>Case </a:t>
            </a:r>
            <a:r>
              <a:rPr lang="en-GB" dirty="0" smtClean="0"/>
              <a:t>2: </a:t>
            </a:r>
            <a:r>
              <a:rPr lang="en-GB" dirty="0"/>
              <a:t>monitoring </a:t>
            </a:r>
            <a:r>
              <a:rPr lang="en-GB" dirty="0" err="1"/>
              <a:t>LiveDijk</a:t>
            </a:r>
            <a:r>
              <a:rPr lang="en-GB" dirty="0"/>
              <a:t> XL </a:t>
            </a:r>
            <a:r>
              <a:rPr lang="en-GB" dirty="0" smtClean="0"/>
              <a:t>(</a:t>
            </a:r>
            <a:r>
              <a:rPr lang="en-GB" dirty="0" err="1" smtClean="0"/>
              <a:t>conclusies</a:t>
            </a:r>
            <a:r>
              <a:rPr lang="en-GB" dirty="0" smtClean="0"/>
              <a:t>)</a:t>
            </a:r>
            <a:endParaRPr lang="en-GB" dirty="0"/>
          </a:p>
        </p:txBody>
      </p:sp>
      <p:sp>
        <p:nvSpPr>
          <p:cNvPr id="4" name="Text Placeholder 3"/>
          <p:cNvSpPr>
            <a:spLocks noGrp="1"/>
          </p:cNvSpPr>
          <p:nvPr>
            <p:ph type="body" idx="11"/>
          </p:nvPr>
        </p:nvSpPr>
        <p:spPr/>
        <p:txBody>
          <a:bodyPr/>
          <a:lstStyle/>
          <a:p>
            <a:endParaRPr lang="en-GB"/>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7666" y="3663079"/>
            <a:ext cx="2562900" cy="205235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368464" y="3663079"/>
            <a:ext cx="417354" cy="2052357"/>
          </a:xfrm>
          <a:prstGeom prst="rect">
            <a:avLst/>
          </a:prstGeom>
          <a:solidFill>
            <a:srgbClr val="92D05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904973" y="5893755"/>
            <a:ext cx="7183225" cy="707886"/>
          </a:xfrm>
          <a:prstGeom prst="rect">
            <a:avLst/>
          </a:prstGeom>
          <a:noFill/>
        </p:spPr>
        <p:txBody>
          <a:bodyPr wrap="square" rtlCol="0">
            <a:spAutoFit/>
          </a:bodyPr>
          <a:lstStyle/>
          <a:p>
            <a:r>
              <a:rPr lang="en-GB" sz="1000" dirty="0"/>
              <a:t>Klerk, W.J., Kanning, W., van der Meer, M.T., </a:t>
            </a:r>
            <a:r>
              <a:rPr lang="en-GB" sz="1000" dirty="0" err="1"/>
              <a:t>Nieuwenhuis</a:t>
            </a:r>
            <a:r>
              <a:rPr lang="en-GB" sz="1000" dirty="0"/>
              <a:t>, J.W., 2016. The role of structural health monitoring in life-cycle management of dikes: a case study in the north of the Netherlands, in: Life-Cycle of Engineering Systems: Emphasis on Sustainable Civil Infrastructure: Proceedings of the Fifth International Symposium on Life-Cycle Civil Engineering (IALCCE 2016). CRC Press.</a:t>
            </a:r>
          </a:p>
          <a:p>
            <a:endParaRPr lang="en-GB" sz="1000" dirty="0"/>
          </a:p>
        </p:txBody>
      </p:sp>
    </p:spTree>
    <p:extLst>
      <p:ext uri="{BB962C8B-B14F-4D97-AF65-F5344CB8AC3E}">
        <p14:creationId xmlns:p14="http://schemas.microsoft.com/office/powerpoint/2010/main" val="345420142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825625"/>
            <a:ext cx="5178009" cy="4351338"/>
          </a:xfrm>
        </p:spPr>
        <p:txBody>
          <a:bodyPr/>
          <a:lstStyle/>
          <a:p>
            <a:r>
              <a:rPr lang="en-GB" dirty="0" err="1" smtClean="0"/>
              <a:t>Alle</a:t>
            </a:r>
            <a:r>
              <a:rPr lang="en-GB" dirty="0" smtClean="0"/>
              <a:t> </a:t>
            </a:r>
            <a:r>
              <a:rPr lang="en-GB" dirty="0" err="1" smtClean="0"/>
              <a:t>regionale</a:t>
            </a:r>
            <a:r>
              <a:rPr lang="en-GB" dirty="0" smtClean="0"/>
              <a:t> </a:t>
            </a:r>
            <a:r>
              <a:rPr lang="en-GB" dirty="0" err="1" smtClean="0"/>
              <a:t>genormeerde</a:t>
            </a:r>
            <a:r>
              <a:rPr lang="en-GB" dirty="0" smtClean="0"/>
              <a:t> </a:t>
            </a:r>
            <a:r>
              <a:rPr lang="en-GB" dirty="0" err="1" smtClean="0"/>
              <a:t>keringen</a:t>
            </a:r>
            <a:r>
              <a:rPr lang="en-GB" dirty="0" smtClean="0"/>
              <a:t> </a:t>
            </a:r>
            <a:r>
              <a:rPr lang="en-GB" dirty="0" err="1" smtClean="0"/>
              <a:t>bij</a:t>
            </a:r>
            <a:r>
              <a:rPr lang="en-GB" dirty="0" smtClean="0"/>
              <a:t> Hollands </a:t>
            </a:r>
            <a:r>
              <a:rPr lang="en-GB" dirty="0" err="1" smtClean="0"/>
              <a:t>Noorderkwartier</a:t>
            </a:r>
            <a:r>
              <a:rPr lang="en-GB" dirty="0" smtClean="0"/>
              <a:t> (1000km)</a:t>
            </a:r>
          </a:p>
          <a:p>
            <a:r>
              <a:rPr lang="en-GB" dirty="0" smtClean="0"/>
              <a:t>Recent: project </a:t>
            </a:r>
            <a:r>
              <a:rPr lang="en-GB" dirty="0" err="1" smtClean="0"/>
              <a:t>Versterking</a:t>
            </a:r>
            <a:r>
              <a:rPr lang="en-GB" dirty="0" smtClean="0"/>
              <a:t> </a:t>
            </a:r>
            <a:r>
              <a:rPr lang="en-GB" dirty="0" err="1" smtClean="0"/>
              <a:t>BoezemKaden</a:t>
            </a:r>
            <a:r>
              <a:rPr lang="en-GB" dirty="0" smtClean="0"/>
              <a:t> (VBK)</a:t>
            </a:r>
          </a:p>
          <a:p>
            <a:r>
              <a:rPr lang="en-GB" dirty="0" smtClean="0"/>
              <a:t>Nu is de </a:t>
            </a:r>
            <a:r>
              <a:rPr lang="en-GB" dirty="0" err="1" smtClean="0"/>
              <a:t>vraag</a:t>
            </a:r>
            <a:r>
              <a:rPr lang="en-GB" dirty="0" smtClean="0"/>
              <a:t>: is het </a:t>
            </a:r>
            <a:r>
              <a:rPr lang="en-GB" dirty="0" err="1" smtClean="0"/>
              <a:t>strategisch</a:t>
            </a:r>
            <a:r>
              <a:rPr lang="en-GB" dirty="0" smtClean="0"/>
              <a:t> </a:t>
            </a:r>
            <a:r>
              <a:rPr lang="en-GB" dirty="0" err="1" smtClean="0"/>
              <a:t>verstandig</a:t>
            </a:r>
            <a:r>
              <a:rPr lang="en-GB" dirty="0" smtClean="0"/>
              <a:t>/</a:t>
            </a:r>
            <a:r>
              <a:rPr lang="en-GB" dirty="0" err="1" smtClean="0"/>
              <a:t>mogelijk</a:t>
            </a:r>
            <a:r>
              <a:rPr lang="en-GB" dirty="0" smtClean="0"/>
              <a:t> </a:t>
            </a:r>
            <a:r>
              <a:rPr lang="en-GB" dirty="0" err="1" smtClean="0"/>
              <a:t>dit</a:t>
            </a:r>
            <a:r>
              <a:rPr lang="en-GB" dirty="0" smtClean="0"/>
              <a:t> </a:t>
            </a:r>
            <a:r>
              <a:rPr lang="en-GB" dirty="0" err="1" smtClean="0"/>
              <a:t>meer</a:t>
            </a:r>
            <a:r>
              <a:rPr lang="en-GB" dirty="0" smtClean="0"/>
              <a:t> in de </a:t>
            </a:r>
            <a:r>
              <a:rPr lang="en-GB" dirty="0" err="1" smtClean="0"/>
              <a:t>vorm</a:t>
            </a:r>
            <a:r>
              <a:rPr lang="en-GB" dirty="0" smtClean="0"/>
              <a:t> van </a:t>
            </a:r>
            <a:r>
              <a:rPr lang="en-GB" dirty="0" err="1" smtClean="0"/>
              <a:t>dagelijks</a:t>
            </a:r>
            <a:r>
              <a:rPr lang="en-GB" dirty="0" smtClean="0"/>
              <a:t> </a:t>
            </a:r>
            <a:r>
              <a:rPr lang="en-GB" dirty="0" err="1" smtClean="0"/>
              <a:t>onderhoud</a:t>
            </a:r>
            <a:r>
              <a:rPr lang="en-GB" dirty="0" smtClean="0"/>
              <a:t> </a:t>
            </a:r>
            <a:r>
              <a:rPr lang="en-GB" dirty="0" err="1" smtClean="0"/>
              <a:t>te</a:t>
            </a:r>
            <a:r>
              <a:rPr lang="en-GB" dirty="0" smtClean="0"/>
              <a:t> </a:t>
            </a:r>
            <a:r>
              <a:rPr lang="en-GB" dirty="0" err="1" smtClean="0"/>
              <a:t>gieten</a:t>
            </a:r>
            <a:r>
              <a:rPr lang="en-GB" dirty="0" smtClean="0"/>
              <a:t>?</a:t>
            </a:r>
          </a:p>
        </p:txBody>
      </p:sp>
      <p:sp>
        <p:nvSpPr>
          <p:cNvPr id="3" name="Title 2"/>
          <p:cNvSpPr>
            <a:spLocks noGrp="1"/>
          </p:cNvSpPr>
          <p:nvPr>
            <p:ph type="title"/>
          </p:nvPr>
        </p:nvSpPr>
        <p:spPr/>
        <p:txBody>
          <a:bodyPr/>
          <a:lstStyle/>
          <a:p>
            <a:r>
              <a:rPr lang="en-GB" dirty="0" smtClean="0"/>
              <a:t>Case 3: </a:t>
            </a:r>
            <a:r>
              <a:rPr lang="en-GB" dirty="0" err="1" smtClean="0"/>
              <a:t>Regionale</a:t>
            </a:r>
            <a:r>
              <a:rPr lang="en-GB" dirty="0" smtClean="0"/>
              <a:t> </a:t>
            </a:r>
            <a:r>
              <a:rPr lang="en-GB" dirty="0" err="1" smtClean="0"/>
              <a:t>waterkeringen</a:t>
            </a:r>
            <a:r>
              <a:rPr lang="en-GB" dirty="0" smtClean="0"/>
              <a:t> Noord-Nederland</a:t>
            </a:r>
            <a:endParaRPr lang="en-GB" dirty="0"/>
          </a:p>
        </p:txBody>
      </p:sp>
      <p:sp>
        <p:nvSpPr>
          <p:cNvPr id="4" name="Text Placeholder 3"/>
          <p:cNvSpPr>
            <a:spLocks noGrp="1"/>
          </p:cNvSpPr>
          <p:nvPr>
            <p:ph type="body" idx="11"/>
          </p:nvPr>
        </p:nvSpPr>
        <p:spPr/>
        <p:txBody>
          <a:bodyPr/>
          <a:lstStyle/>
          <a:p>
            <a:endParaRPr lang="en-GB"/>
          </a:p>
        </p:txBody>
      </p:sp>
      <p:pic>
        <p:nvPicPr>
          <p:cNvPr id="5" name="Afbeelding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36503" y="5173680"/>
            <a:ext cx="1760366" cy="1018990"/>
          </a:xfrm>
          <a:prstGeom prst="rect">
            <a:avLst/>
          </a:prstGeom>
        </p:spPr>
      </p:pic>
      <p:pic>
        <p:nvPicPr>
          <p:cNvPr id="6" name="Afbeelding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8242" y="5048049"/>
            <a:ext cx="928261" cy="1270252"/>
          </a:xfrm>
          <a:prstGeom prst="rect">
            <a:avLst/>
          </a:prstGeom>
        </p:spPr>
      </p:pic>
      <p:pic>
        <p:nvPicPr>
          <p:cNvPr id="7" name="Afbeelding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42706" y="4791988"/>
            <a:ext cx="1154163" cy="381692"/>
          </a:xfrm>
          <a:prstGeom prst="rect">
            <a:avLst/>
          </a:prstGeom>
        </p:spPr>
      </p:pic>
      <p:pic>
        <p:nvPicPr>
          <p:cNvPr id="8" name="Afbeelding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242" y="4655889"/>
            <a:ext cx="1530422" cy="44513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6659" y="1436739"/>
            <a:ext cx="3025876" cy="4881562"/>
          </a:xfrm>
          <a:prstGeom prst="rect">
            <a:avLst/>
          </a:prstGeom>
          <a:ln w="19050">
            <a:solidFill>
              <a:schemeClr val="tx1"/>
            </a:solidFill>
          </a:ln>
        </p:spPr>
      </p:pic>
    </p:spTree>
    <p:extLst>
      <p:ext uri="{BB962C8B-B14F-4D97-AF65-F5344CB8AC3E}">
        <p14:creationId xmlns:p14="http://schemas.microsoft.com/office/powerpoint/2010/main" val="276922096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825625"/>
            <a:ext cx="3263645" cy="4351338"/>
          </a:xfrm>
        </p:spPr>
        <p:txBody>
          <a:bodyPr>
            <a:normAutofit/>
          </a:bodyPr>
          <a:lstStyle/>
          <a:p>
            <a:r>
              <a:rPr lang="en-GB" dirty="0" err="1" smtClean="0"/>
              <a:t>Welke</a:t>
            </a:r>
            <a:r>
              <a:rPr lang="en-GB" dirty="0" smtClean="0"/>
              <a:t> </a:t>
            </a:r>
            <a:r>
              <a:rPr lang="en-GB" dirty="0" err="1"/>
              <a:t>versterkingsstrategie</a:t>
            </a:r>
            <a:r>
              <a:rPr lang="en-GB" dirty="0"/>
              <a:t> is </a:t>
            </a:r>
            <a:r>
              <a:rPr lang="en-GB" dirty="0" err="1"/>
              <a:t>optimaal</a:t>
            </a:r>
            <a:r>
              <a:rPr lang="en-GB" dirty="0"/>
              <a:t>?</a:t>
            </a:r>
          </a:p>
          <a:p>
            <a:r>
              <a:rPr lang="en-GB" dirty="0" err="1" smtClean="0"/>
              <a:t>Hoogtegebaseerd</a:t>
            </a:r>
            <a:endParaRPr lang="en-GB" dirty="0" smtClean="0"/>
          </a:p>
          <a:p>
            <a:pPr lvl="1"/>
            <a:r>
              <a:rPr lang="en-GB" dirty="0" smtClean="0"/>
              <a:t>Per </a:t>
            </a:r>
            <a:r>
              <a:rPr lang="en-GB" dirty="0" err="1" smtClean="0"/>
              <a:t>vak</a:t>
            </a:r>
            <a:r>
              <a:rPr lang="en-GB" dirty="0" smtClean="0"/>
              <a:t> </a:t>
            </a:r>
            <a:r>
              <a:rPr lang="en-GB" dirty="0" err="1" smtClean="0"/>
              <a:t>kritische</a:t>
            </a:r>
            <a:r>
              <a:rPr lang="en-GB" dirty="0" smtClean="0"/>
              <a:t> </a:t>
            </a:r>
            <a:r>
              <a:rPr lang="en-GB" dirty="0" err="1" smtClean="0"/>
              <a:t>hoogte</a:t>
            </a:r>
            <a:r>
              <a:rPr lang="en-GB" dirty="0" smtClean="0"/>
              <a:t> </a:t>
            </a:r>
            <a:r>
              <a:rPr lang="en-GB" dirty="0" err="1" smtClean="0"/>
              <a:t>obv</a:t>
            </a:r>
            <a:r>
              <a:rPr lang="en-GB" dirty="0" smtClean="0"/>
              <a:t> PROMOTOR</a:t>
            </a:r>
            <a:endParaRPr lang="en-GB" dirty="0"/>
          </a:p>
          <a:p>
            <a:r>
              <a:rPr lang="en-GB" dirty="0" err="1"/>
              <a:t>Risicogebaseerd</a:t>
            </a:r>
            <a:r>
              <a:rPr lang="en-GB" dirty="0"/>
              <a:t> – </a:t>
            </a:r>
            <a:r>
              <a:rPr lang="en-GB" dirty="0" err="1"/>
              <a:t>projecten</a:t>
            </a:r>
            <a:endParaRPr lang="en-GB" dirty="0"/>
          </a:p>
          <a:p>
            <a:r>
              <a:rPr lang="en-GB" dirty="0" err="1"/>
              <a:t>Risicogebaseerd</a:t>
            </a:r>
            <a:r>
              <a:rPr lang="en-GB" dirty="0"/>
              <a:t> – </a:t>
            </a:r>
            <a:r>
              <a:rPr lang="en-GB" dirty="0" err="1"/>
              <a:t>onderhoud</a:t>
            </a:r>
            <a:endParaRPr lang="en-GB" dirty="0"/>
          </a:p>
          <a:p>
            <a:r>
              <a:rPr lang="en-GB" dirty="0" err="1" smtClean="0"/>
              <a:t>Veroudering</a:t>
            </a:r>
            <a:r>
              <a:rPr lang="en-GB" dirty="0" smtClean="0"/>
              <a:t> </a:t>
            </a:r>
            <a:r>
              <a:rPr lang="en-GB" dirty="0" err="1"/>
              <a:t>obv</a:t>
            </a:r>
            <a:r>
              <a:rPr lang="en-GB" dirty="0"/>
              <a:t> </a:t>
            </a:r>
            <a:r>
              <a:rPr lang="en-GB" dirty="0" err="1"/>
              <a:t>zetting</a:t>
            </a:r>
            <a:r>
              <a:rPr lang="en-GB" dirty="0"/>
              <a:t> met </a:t>
            </a:r>
            <a:r>
              <a:rPr lang="en-GB" dirty="0" err="1"/>
              <a:t>onzekerheid</a:t>
            </a:r>
            <a:endParaRPr lang="en-GB" dirty="0"/>
          </a:p>
          <a:p>
            <a:endParaRPr lang="nl-NL" dirty="0"/>
          </a:p>
        </p:txBody>
      </p:sp>
      <p:sp>
        <p:nvSpPr>
          <p:cNvPr id="3" name="Title 2"/>
          <p:cNvSpPr>
            <a:spLocks noGrp="1"/>
          </p:cNvSpPr>
          <p:nvPr>
            <p:ph type="title"/>
          </p:nvPr>
        </p:nvSpPr>
        <p:spPr/>
        <p:txBody>
          <a:bodyPr/>
          <a:lstStyle/>
          <a:p>
            <a:r>
              <a:rPr lang="en-GB" dirty="0"/>
              <a:t>Case 1: </a:t>
            </a:r>
            <a:r>
              <a:rPr lang="en-GB" dirty="0" err="1"/>
              <a:t>Regionale</a:t>
            </a:r>
            <a:r>
              <a:rPr lang="en-GB" dirty="0"/>
              <a:t> </a:t>
            </a:r>
            <a:r>
              <a:rPr lang="en-GB" dirty="0" err="1"/>
              <a:t>waterkeringen</a:t>
            </a:r>
            <a:r>
              <a:rPr lang="en-GB" dirty="0"/>
              <a:t> Noord-Nederland</a:t>
            </a:r>
            <a:endParaRPr lang="nl-NL" dirty="0"/>
          </a:p>
        </p:txBody>
      </p:sp>
      <p:sp>
        <p:nvSpPr>
          <p:cNvPr id="4" name="Text Placeholder 3"/>
          <p:cNvSpPr>
            <a:spLocks noGrp="1"/>
          </p:cNvSpPr>
          <p:nvPr>
            <p:ph type="body" idx="11"/>
          </p:nvPr>
        </p:nvSpPr>
        <p:spPr/>
        <p:txBody>
          <a:bodyPr/>
          <a:lstStyle/>
          <a:p>
            <a:endParaRPr lang="nl-NL"/>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7493" y="1738930"/>
            <a:ext cx="4050792" cy="2548128"/>
          </a:xfrm>
          <a:prstGeom prst="rect">
            <a:avLst/>
          </a:prstGeom>
        </p:spPr>
      </p:pic>
      <p:grpSp>
        <p:nvGrpSpPr>
          <p:cNvPr id="6" name="Group 5"/>
          <p:cNvGrpSpPr/>
          <p:nvPr/>
        </p:nvGrpSpPr>
        <p:grpSpPr>
          <a:xfrm>
            <a:off x="3247293" y="2145487"/>
            <a:ext cx="1600200" cy="533400"/>
            <a:chOff x="762000" y="3733800"/>
            <a:chExt cx="1600200" cy="533400"/>
          </a:xfrm>
        </p:grpSpPr>
        <p:graphicFrame>
          <p:nvGraphicFramePr>
            <p:cNvPr id="7" name="Object 6"/>
            <p:cNvGraphicFramePr>
              <a:graphicFrameLocks noChangeAspect="1"/>
            </p:cNvGraphicFramePr>
            <p:nvPr>
              <p:extLst>
                <p:ext uri="{D42A27DB-BD31-4B8C-83A1-F6EECF244321}">
                  <p14:modId xmlns:p14="http://schemas.microsoft.com/office/powerpoint/2010/main" val="3483052743"/>
                </p:ext>
              </p:extLst>
            </p:nvPr>
          </p:nvGraphicFramePr>
          <p:xfrm>
            <a:off x="822036" y="3810000"/>
            <a:ext cx="1489364" cy="381000"/>
          </p:xfrm>
          <a:graphic>
            <a:graphicData uri="http://schemas.openxmlformats.org/presentationml/2006/ole">
              <mc:AlternateContent xmlns:mc="http://schemas.openxmlformats.org/markup-compatibility/2006">
                <mc:Choice xmlns:v="urn:schemas-microsoft-com:vml" Requires="v">
                  <p:oleObj spid="_x0000_s3122" name="Equation" r:id="rId4" imgW="1091880" imgH="279360" progId="Equation.DSMT4">
                    <p:embed/>
                  </p:oleObj>
                </mc:Choice>
                <mc:Fallback>
                  <p:oleObj name="Equation" r:id="rId4" imgW="1091880" imgH="279360" progId="Equation.DSMT4">
                    <p:embed/>
                    <p:pic>
                      <p:nvPicPr>
                        <p:cNvPr id="0" name=""/>
                        <p:cNvPicPr/>
                        <p:nvPr/>
                      </p:nvPicPr>
                      <p:blipFill>
                        <a:blip r:embed="rId5"/>
                        <a:stretch>
                          <a:fillRect/>
                        </a:stretch>
                      </p:blipFill>
                      <p:spPr>
                        <a:xfrm>
                          <a:off x="822036" y="3810000"/>
                          <a:ext cx="1489364" cy="381000"/>
                        </a:xfrm>
                        <a:prstGeom prst="rect">
                          <a:avLst/>
                        </a:prstGeom>
                        <a:ln>
                          <a:noFill/>
                        </a:ln>
                      </p:spPr>
                    </p:pic>
                  </p:oleObj>
                </mc:Fallback>
              </mc:AlternateContent>
            </a:graphicData>
          </a:graphic>
        </p:graphicFrame>
        <p:sp>
          <p:nvSpPr>
            <p:cNvPr id="8" name="Rounded Rectangle 7"/>
            <p:cNvSpPr/>
            <p:nvPr/>
          </p:nvSpPr>
          <p:spPr>
            <a:xfrm>
              <a:off x="762000" y="3733800"/>
              <a:ext cx="1600200" cy="533400"/>
            </a:xfrm>
            <a:prstGeom prst="round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 name="Straight Connector 8"/>
          <p:cNvCxnSpPr>
            <a:stCxn id="8" idx="3"/>
          </p:cNvCxnSpPr>
          <p:nvPr/>
        </p:nvCxnSpPr>
        <p:spPr>
          <a:xfrm>
            <a:off x="4847493" y="2412187"/>
            <a:ext cx="98298" cy="788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5196489" y="4901230"/>
            <a:ext cx="3352800" cy="609600"/>
            <a:chOff x="2819400" y="4851876"/>
            <a:chExt cx="3352800" cy="609600"/>
          </a:xfrm>
        </p:grpSpPr>
        <p:sp>
          <p:nvSpPr>
            <p:cNvPr id="11" name="Rounded Rectangle 10"/>
            <p:cNvSpPr/>
            <p:nvPr/>
          </p:nvSpPr>
          <p:spPr>
            <a:xfrm>
              <a:off x="2819400" y="4851876"/>
              <a:ext cx="3352800" cy="609600"/>
            </a:xfrm>
            <a:prstGeom prst="roundRect">
              <a:avLst/>
            </a:prstGeom>
            <a:solidFill>
              <a:srgbClr val="FEFEFE"/>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436104893"/>
                </p:ext>
              </p:extLst>
            </p:nvPr>
          </p:nvGraphicFramePr>
          <p:xfrm>
            <a:off x="2895600" y="4953000"/>
            <a:ext cx="3178175" cy="392113"/>
          </p:xfrm>
          <a:graphic>
            <a:graphicData uri="http://schemas.openxmlformats.org/presentationml/2006/ole">
              <mc:AlternateContent xmlns:mc="http://schemas.openxmlformats.org/markup-compatibility/2006">
                <mc:Choice xmlns:v="urn:schemas-microsoft-com:vml" Requires="v">
                  <p:oleObj spid="_x0000_s3123" name="Equation" r:id="rId6" imgW="2260440" imgH="279360" progId="Equation.DSMT4">
                    <p:embed/>
                  </p:oleObj>
                </mc:Choice>
                <mc:Fallback>
                  <p:oleObj name="Equation" r:id="rId6" imgW="2260440" imgH="279360" progId="Equation.DSMT4">
                    <p:embed/>
                    <p:pic>
                      <p:nvPicPr>
                        <p:cNvPr id="0" name=""/>
                        <p:cNvPicPr/>
                        <p:nvPr/>
                      </p:nvPicPr>
                      <p:blipFill>
                        <a:blip r:embed="rId7"/>
                        <a:stretch>
                          <a:fillRect/>
                        </a:stretch>
                      </p:blipFill>
                      <p:spPr>
                        <a:xfrm>
                          <a:off x="2895600" y="4953000"/>
                          <a:ext cx="3178175" cy="392113"/>
                        </a:xfrm>
                        <a:prstGeom prst="rect">
                          <a:avLst/>
                        </a:prstGeom>
                      </p:spPr>
                    </p:pic>
                  </p:oleObj>
                </mc:Fallback>
              </mc:AlternateContent>
            </a:graphicData>
          </a:graphic>
        </p:graphicFrame>
        <p:sp>
          <p:nvSpPr>
            <p:cNvPr id="13" name="Oval 12"/>
            <p:cNvSpPr/>
            <p:nvPr/>
          </p:nvSpPr>
          <p:spPr>
            <a:xfrm>
              <a:off x="3429000" y="4876800"/>
              <a:ext cx="76200" cy="762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Curved Connector 13"/>
          <p:cNvCxnSpPr>
            <a:stCxn id="8" idx="2"/>
            <a:endCxn id="13" idx="0"/>
          </p:cNvCxnSpPr>
          <p:nvPr/>
        </p:nvCxnSpPr>
        <p:spPr>
          <a:xfrm rot="16200000" flipH="1">
            <a:off x="3822158" y="2904122"/>
            <a:ext cx="2247267" cy="1796796"/>
          </a:xfrm>
          <a:prstGeom prst="curvedConnector3">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5503764" y="5821464"/>
            <a:ext cx="2526782" cy="369332"/>
            <a:chOff x="3323271" y="5530334"/>
            <a:chExt cx="2526782" cy="369332"/>
          </a:xfrm>
        </p:grpSpPr>
        <p:sp>
          <p:nvSpPr>
            <p:cNvPr id="16" name="TextBox 15"/>
            <p:cNvSpPr txBox="1"/>
            <p:nvPr/>
          </p:nvSpPr>
          <p:spPr>
            <a:xfrm>
              <a:off x="3323271" y="5530334"/>
              <a:ext cx="2526782" cy="369332"/>
            </a:xfrm>
            <a:prstGeom prst="rect">
              <a:avLst/>
            </a:prstGeom>
            <a:solidFill>
              <a:srgbClr val="FEFEFE"/>
            </a:solidFill>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latin typeface="Garamond" panose="02020404030301010803" pitchFamily="18" charset="0"/>
                </a:rPr>
                <a:t>If </a:t>
              </a:r>
              <a:r>
                <a:rPr lang="en-US" dirty="0" smtClean="0">
                  <a:latin typeface="Euclid" panose="02020503060505020303" pitchFamily="18" charset="0"/>
                </a:rPr>
                <a:t>          </a:t>
              </a:r>
              <a:r>
                <a:rPr lang="en-US" dirty="0" smtClean="0">
                  <a:latin typeface="Garamond" panose="02020404030301010803" pitchFamily="18" charset="0"/>
                </a:rPr>
                <a:t> we take action</a:t>
              </a:r>
              <a:endParaRPr lang="en-US" dirty="0">
                <a:latin typeface="Garamond" panose="02020404030301010803" pitchFamily="18" charset="0"/>
              </a:endParaRPr>
            </a:p>
          </p:txBody>
        </p:sp>
        <p:graphicFrame>
          <p:nvGraphicFramePr>
            <p:cNvPr id="17" name="Object 16"/>
            <p:cNvGraphicFramePr>
              <a:graphicFrameLocks noChangeAspect="1"/>
            </p:cNvGraphicFramePr>
            <p:nvPr>
              <p:extLst>
                <p:ext uri="{D42A27DB-BD31-4B8C-83A1-F6EECF244321}">
                  <p14:modId xmlns:p14="http://schemas.microsoft.com/office/powerpoint/2010/main" val="1841865690"/>
                </p:ext>
              </p:extLst>
            </p:nvPr>
          </p:nvGraphicFramePr>
          <p:xfrm>
            <a:off x="3657600" y="5530334"/>
            <a:ext cx="821087" cy="279916"/>
          </p:xfrm>
          <a:graphic>
            <a:graphicData uri="http://schemas.openxmlformats.org/presentationml/2006/ole">
              <mc:AlternateContent xmlns:mc="http://schemas.openxmlformats.org/markup-compatibility/2006">
                <mc:Choice xmlns:v="urn:schemas-microsoft-com:vml" Requires="v">
                  <p:oleObj spid="_x0000_s3124" name="Equation" r:id="rId8" imgW="558720" imgH="190440" progId="Equation.DSMT4">
                    <p:embed/>
                  </p:oleObj>
                </mc:Choice>
                <mc:Fallback>
                  <p:oleObj name="Equation" r:id="rId8" imgW="558720" imgH="190440" progId="Equation.DSMT4">
                    <p:embed/>
                    <p:pic>
                      <p:nvPicPr>
                        <p:cNvPr id="0" name=""/>
                        <p:cNvPicPr/>
                        <p:nvPr/>
                      </p:nvPicPr>
                      <p:blipFill>
                        <a:blip r:embed="rId9"/>
                        <a:stretch>
                          <a:fillRect/>
                        </a:stretch>
                      </p:blipFill>
                      <p:spPr>
                        <a:xfrm>
                          <a:off x="3657600" y="5530334"/>
                          <a:ext cx="821087" cy="279916"/>
                        </a:xfrm>
                        <a:prstGeom prst="rect">
                          <a:avLst/>
                        </a:prstGeom>
                      </p:spPr>
                    </p:pic>
                  </p:oleObj>
                </mc:Fallback>
              </mc:AlternateContent>
            </a:graphicData>
          </a:graphic>
        </p:graphicFrame>
      </p:grpSp>
    </p:spTree>
    <p:extLst>
      <p:ext uri="{BB962C8B-B14F-4D97-AF65-F5344CB8AC3E}">
        <p14:creationId xmlns:p14="http://schemas.microsoft.com/office/powerpoint/2010/main" val="190667437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Met </a:t>
            </a:r>
            <a:r>
              <a:rPr lang="en-US" dirty="0" err="1" smtClean="0"/>
              <a:t>interventieplanning</a:t>
            </a:r>
            <a:r>
              <a:rPr lang="en-US" dirty="0" smtClean="0"/>
              <a:t> </a:t>
            </a:r>
            <a:r>
              <a:rPr lang="en-US" dirty="0" err="1" smtClean="0"/>
              <a:t>naar</a:t>
            </a:r>
            <a:r>
              <a:rPr lang="en-US" dirty="0" smtClean="0"/>
              <a:t> </a:t>
            </a:r>
            <a:r>
              <a:rPr lang="en-US" dirty="0" err="1" smtClean="0"/>
              <a:t>duurzame</a:t>
            </a:r>
            <a:r>
              <a:rPr lang="en-US" dirty="0" smtClean="0"/>
              <a:t> </a:t>
            </a:r>
            <a:r>
              <a:rPr lang="en-US" dirty="0" err="1" smtClean="0"/>
              <a:t>beheersing</a:t>
            </a:r>
            <a:endParaRPr lang="en-GB" dirty="0"/>
          </a:p>
        </p:txBody>
      </p:sp>
      <p:sp>
        <p:nvSpPr>
          <p:cNvPr id="4" name="Text Placeholder 3"/>
          <p:cNvSpPr>
            <a:spLocks noGrp="1"/>
          </p:cNvSpPr>
          <p:nvPr>
            <p:ph type="body" idx="11"/>
          </p:nvPr>
        </p:nvSpPr>
        <p:spPr/>
        <p:txBody>
          <a:bodyPr/>
          <a:lstStyle/>
          <a:p>
            <a:endParaRPr lang="en-GB"/>
          </a:p>
        </p:txBody>
      </p:sp>
      <p:cxnSp>
        <p:nvCxnSpPr>
          <p:cNvPr id="6" name="Straight Connector 5"/>
          <p:cNvCxnSpPr/>
          <p:nvPr/>
        </p:nvCxnSpPr>
        <p:spPr>
          <a:xfrm>
            <a:off x="1195757" y="1524005"/>
            <a:ext cx="1" cy="30714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195757" y="4595451"/>
            <a:ext cx="4970585"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220292" y="4780117"/>
            <a:ext cx="1981201" cy="400110"/>
          </a:xfrm>
          <a:prstGeom prst="rect">
            <a:avLst/>
          </a:prstGeom>
          <a:noFill/>
        </p:spPr>
        <p:txBody>
          <a:bodyPr wrap="square" rtlCol="0">
            <a:spAutoFit/>
          </a:bodyPr>
          <a:lstStyle/>
          <a:p>
            <a:r>
              <a:rPr lang="en-US" sz="2000" dirty="0" err="1" smtClean="0"/>
              <a:t>Tijd</a:t>
            </a:r>
            <a:r>
              <a:rPr lang="en-US" sz="2000" dirty="0" smtClean="0"/>
              <a:t> - </a:t>
            </a:r>
            <a:r>
              <a:rPr lang="en-US" sz="2000" dirty="0" err="1" smtClean="0"/>
              <a:t>Levensduur</a:t>
            </a:r>
            <a:endParaRPr lang="en-GB" sz="2000" dirty="0"/>
          </a:p>
        </p:txBody>
      </p:sp>
      <p:cxnSp>
        <p:nvCxnSpPr>
          <p:cNvPr id="20" name="Straight Connector 19"/>
          <p:cNvCxnSpPr/>
          <p:nvPr/>
        </p:nvCxnSpPr>
        <p:spPr>
          <a:xfrm>
            <a:off x="2074988" y="4489944"/>
            <a:ext cx="0" cy="290173"/>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781911" y="4780117"/>
            <a:ext cx="902674" cy="400110"/>
          </a:xfrm>
          <a:prstGeom prst="rect">
            <a:avLst/>
          </a:prstGeom>
          <a:noFill/>
        </p:spPr>
        <p:txBody>
          <a:bodyPr wrap="square" rtlCol="0">
            <a:spAutoFit/>
          </a:bodyPr>
          <a:lstStyle/>
          <a:p>
            <a:r>
              <a:rPr lang="en-US" sz="2000" dirty="0" err="1" smtClean="0"/>
              <a:t>Heden</a:t>
            </a:r>
            <a:endParaRPr lang="en-GB" sz="2000" dirty="0"/>
          </a:p>
        </p:txBody>
      </p:sp>
      <p:sp>
        <p:nvSpPr>
          <p:cNvPr id="23" name="Flowchart: Summing Junction 22"/>
          <p:cNvSpPr/>
          <p:nvPr/>
        </p:nvSpPr>
        <p:spPr>
          <a:xfrm>
            <a:off x="1957758" y="2942503"/>
            <a:ext cx="234461" cy="257907"/>
          </a:xfrm>
          <a:prstGeom prst="flowChartSummingJunc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p:cNvSpPr txBox="1"/>
          <p:nvPr/>
        </p:nvSpPr>
        <p:spPr>
          <a:xfrm>
            <a:off x="1781911" y="2309456"/>
            <a:ext cx="1195755" cy="584775"/>
          </a:xfrm>
          <a:prstGeom prst="rect">
            <a:avLst/>
          </a:prstGeom>
          <a:noFill/>
        </p:spPr>
        <p:txBody>
          <a:bodyPr wrap="square" rtlCol="0">
            <a:spAutoFit/>
          </a:bodyPr>
          <a:lstStyle/>
          <a:p>
            <a:r>
              <a:rPr lang="en-US" sz="3200" dirty="0" err="1" smtClean="0">
                <a:solidFill>
                  <a:srgbClr val="00B0F0"/>
                </a:solidFill>
              </a:rPr>
              <a:t>Risico</a:t>
            </a:r>
            <a:endParaRPr lang="en-GB" sz="3200" dirty="0">
              <a:solidFill>
                <a:srgbClr val="00B0F0"/>
              </a:solidFill>
            </a:endParaRPr>
          </a:p>
        </p:txBody>
      </p:sp>
      <p:sp>
        <p:nvSpPr>
          <p:cNvPr id="7" name="Freeform 6"/>
          <p:cNvSpPr/>
          <p:nvPr/>
        </p:nvSpPr>
        <p:spPr>
          <a:xfrm>
            <a:off x="2227388" y="2766652"/>
            <a:ext cx="6729046" cy="386861"/>
          </a:xfrm>
          <a:custGeom>
            <a:avLst/>
            <a:gdLst>
              <a:gd name="connsiteX0" fmla="*/ 0 w 6729046"/>
              <a:gd name="connsiteY0" fmla="*/ 269631 h 386861"/>
              <a:gd name="connsiteX1" fmla="*/ 586154 w 6729046"/>
              <a:gd name="connsiteY1" fmla="*/ 281354 h 386861"/>
              <a:gd name="connsiteX2" fmla="*/ 750277 w 6729046"/>
              <a:gd name="connsiteY2" fmla="*/ 316523 h 386861"/>
              <a:gd name="connsiteX3" fmla="*/ 890954 w 6729046"/>
              <a:gd name="connsiteY3" fmla="*/ 328246 h 386861"/>
              <a:gd name="connsiteX4" fmla="*/ 937846 w 6729046"/>
              <a:gd name="connsiteY4" fmla="*/ 339969 h 386861"/>
              <a:gd name="connsiteX5" fmla="*/ 973016 w 6729046"/>
              <a:gd name="connsiteY5" fmla="*/ 363415 h 386861"/>
              <a:gd name="connsiteX6" fmla="*/ 1019908 w 6729046"/>
              <a:gd name="connsiteY6" fmla="*/ 386861 h 386861"/>
              <a:gd name="connsiteX7" fmla="*/ 1301262 w 6729046"/>
              <a:gd name="connsiteY7" fmla="*/ 375138 h 386861"/>
              <a:gd name="connsiteX8" fmla="*/ 1359877 w 6729046"/>
              <a:gd name="connsiteY8" fmla="*/ 351692 h 386861"/>
              <a:gd name="connsiteX9" fmla="*/ 1406769 w 6729046"/>
              <a:gd name="connsiteY9" fmla="*/ 339969 h 386861"/>
              <a:gd name="connsiteX10" fmla="*/ 1453662 w 6729046"/>
              <a:gd name="connsiteY10" fmla="*/ 304800 h 386861"/>
              <a:gd name="connsiteX11" fmla="*/ 1500554 w 6729046"/>
              <a:gd name="connsiteY11" fmla="*/ 293077 h 386861"/>
              <a:gd name="connsiteX12" fmla="*/ 1559169 w 6729046"/>
              <a:gd name="connsiteY12" fmla="*/ 269631 h 386861"/>
              <a:gd name="connsiteX13" fmla="*/ 1629508 w 6729046"/>
              <a:gd name="connsiteY13" fmla="*/ 234461 h 386861"/>
              <a:gd name="connsiteX14" fmla="*/ 1781908 w 6729046"/>
              <a:gd name="connsiteY14" fmla="*/ 222738 h 386861"/>
              <a:gd name="connsiteX15" fmla="*/ 1840523 w 6729046"/>
              <a:gd name="connsiteY15" fmla="*/ 234461 h 386861"/>
              <a:gd name="connsiteX16" fmla="*/ 1875692 w 6729046"/>
              <a:gd name="connsiteY16" fmla="*/ 246184 h 386861"/>
              <a:gd name="connsiteX17" fmla="*/ 1969477 w 6729046"/>
              <a:gd name="connsiteY17" fmla="*/ 257907 h 386861"/>
              <a:gd name="connsiteX18" fmla="*/ 2157046 w 6729046"/>
              <a:gd name="connsiteY18" fmla="*/ 281354 h 386861"/>
              <a:gd name="connsiteX19" fmla="*/ 2203939 w 6729046"/>
              <a:gd name="connsiteY19" fmla="*/ 293077 h 386861"/>
              <a:gd name="connsiteX20" fmla="*/ 2239108 w 6729046"/>
              <a:gd name="connsiteY20" fmla="*/ 304800 h 386861"/>
              <a:gd name="connsiteX21" fmla="*/ 2485292 w 6729046"/>
              <a:gd name="connsiteY21" fmla="*/ 293077 h 386861"/>
              <a:gd name="connsiteX22" fmla="*/ 2872154 w 6729046"/>
              <a:gd name="connsiteY22" fmla="*/ 269631 h 386861"/>
              <a:gd name="connsiteX23" fmla="*/ 3001108 w 6729046"/>
              <a:gd name="connsiteY23" fmla="*/ 246184 h 386861"/>
              <a:gd name="connsiteX24" fmla="*/ 3036277 w 6729046"/>
              <a:gd name="connsiteY24" fmla="*/ 234461 h 386861"/>
              <a:gd name="connsiteX25" fmla="*/ 3118339 w 6729046"/>
              <a:gd name="connsiteY25" fmla="*/ 222738 h 386861"/>
              <a:gd name="connsiteX26" fmla="*/ 3294185 w 6729046"/>
              <a:gd name="connsiteY26" fmla="*/ 234461 h 386861"/>
              <a:gd name="connsiteX27" fmla="*/ 3364523 w 6729046"/>
              <a:gd name="connsiteY27" fmla="*/ 246184 h 386861"/>
              <a:gd name="connsiteX28" fmla="*/ 3470031 w 6729046"/>
              <a:gd name="connsiteY28" fmla="*/ 293077 h 386861"/>
              <a:gd name="connsiteX29" fmla="*/ 3598985 w 6729046"/>
              <a:gd name="connsiteY29" fmla="*/ 316523 h 386861"/>
              <a:gd name="connsiteX30" fmla="*/ 3868616 w 6729046"/>
              <a:gd name="connsiteY30" fmla="*/ 304800 h 386861"/>
              <a:gd name="connsiteX31" fmla="*/ 3915508 w 6729046"/>
              <a:gd name="connsiteY31" fmla="*/ 293077 h 386861"/>
              <a:gd name="connsiteX32" fmla="*/ 3950677 w 6729046"/>
              <a:gd name="connsiteY32" fmla="*/ 269631 h 386861"/>
              <a:gd name="connsiteX33" fmla="*/ 4021016 w 6729046"/>
              <a:gd name="connsiteY33" fmla="*/ 246184 h 386861"/>
              <a:gd name="connsiteX34" fmla="*/ 4056185 w 6729046"/>
              <a:gd name="connsiteY34" fmla="*/ 234461 h 386861"/>
              <a:gd name="connsiteX35" fmla="*/ 4208585 w 6729046"/>
              <a:gd name="connsiteY35" fmla="*/ 257907 h 386861"/>
              <a:gd name="connsiteX36" fmla="*/ 4232031 w 6729046"/>
              <a:gd name="connsiteY36" fmla="*/ 281354 h 386861"/>
              <a:gd name="connsiteX37" fmla="*/ 4302369 w 6729046"/>
              <a:gd name="connsiteY37" fmla="*/ 316523 h 386861"/>
              <a:gd name="connsiteX38" fmla="*/ 4513385 w 6729046"/>
              <a:gd name="connsiteY38" fmla="*/ 304800 h 386861"/>
              <a:gd name="connsiteX39" fmla="*/ 4560277 w 6729046"/>
              <a:gd name="connsiteY39" fmla="*/ 293077 h 386861"/>
              <a:gd name="connsiteX40" fmla="*/ 4618892 w 6729046"/>
              <a:gd name="connsiteY40" fmla="*/ 281354 h 386861"/>
              <a:gd name="connsiteX41" fmla="*/ 4771292 w 6729046"/>
              <a:gd name="connsiteY41" fmla="*/ 246184 h 386861"/>
              <a:gd name="connsiteX42" fmla="*/ 4865077 w 6729046"/>
              <a:gd name="connsiteY42" fmla="*/ 222738 h 386861"/>
              <a:gd name="connsiteX43" fmla="*/ 4970585 w 6729046"/>
              <a:gd name="connsiteY43" fmla="*/ 211015 h 386861"/>
              <a:gd name="connsiteX44" fmla="*/ 5029200 w 6729046"/>
              <a:gd name="connsiteY44" fmla="*/ 199292 h 386861"/>
              <a:gd name="connsiteX45" fmla="*/ 5076092 w 6729046"/>
              <a:gd name="connsiteY45" fmla="*/ 187569 h 386861"/>
              <a:gd name="connsiteX46" fmla="*/ 5205046 w 6729046"/>
              <a:gd name="connsiteY46" fmla="*/ 175846 h 386861"/>
              <a:gd name="connsiteX47" fmla="*/ 5322277 w 6729046"/>
              <a:gd name="connsiteY47" fmla="*/ 152400 h 386861"/>
              <a:gd name="connsiteX48" fmla="*/ 5404339 w 6729046"/>
              <a:gd name="connsiteY48" fmla="*/ 140677 h 386861"/>
              <a:gd name="connsiteX49" fmla="*/ 5486400 w 6729046"/>
              <a:gd name="connsiteY49" fmla="*/ 117231 h 386861"/>
              <a:gd name="connsiteX50" fmla="*/ 5545016 w 6729046"/>
              <a:gd name="connsiteY50" fmla="*/ 58615 h 386861"/>
              <a:gd name="connsiteX51" fmla="*/ 5580185 w 6729046"/>
              <a:gd name="connsiteY51" fmla="*/ 46892 h 386861"/>
              <a:gd name="connsiteX52" fmla="*/ 5697416 w 6729046"/>
              <a:gd name="connsiteY52" fmla="*/ 23446 h 386861"/>
              <a:gd name="connsiteX53" fmla="*/ 5779477 w 6729046"/>
              <a:gd name="connsiteY53" fmla="*/ 0 h 386861"/>
              <a:gd name="connsiteX54" fmla="*/ 5826369 w 6729046"/>
              <a:gd name="connsiteY54" fmla="*/ 11723 h 386861"/>
              <a:gd name="connsiteX55" fmla="*/ 5861539 w 6729046"/>
              <a:gd name="connsiteY55" fmla="*/ 35169 h 386861"/>
              <a:gd name="connsiteX56" fmla="*/ 5967046 w 6729046"/>
              <a:gd name="connsiteY56" fmla="*/ 58615 h 386861"/>
              <a:gd name="connsiteX57" fmla="*/ 6025662 w 6729046"/>
              <a:gd name="connsiteY57" fmla="*/ 70338 h 386861"/>
              <a:gd name="connsiteX58" fmla="*/ 6060831 w 6729046"/>
              <a:gd name="connsiteY58" fmla="*/ 82061 h 386861"/>
              <a:gd name="connsiteX59" fmla="*/ 6107723 w 6729046"/>
              <a:gd name="connsiteY59" fmla="*/ 93784 h 386861"/>
              <a:gd name="connsiteX60" fmla="*/ 6189785 w 6729046"/>
              <a:gd name="connsiteY60" fmla="*/ 82061 h 386861"/>
              <a:gd name="connsiteX61" fmla="*/ 6283569 w 6729046"/>
              <a:gd name="connsiteY61" fmla="*/ 93784 h 386861"/>
              <a:gd name="connsiteX62" fmla="*/ 6435969 w 6729046"/>
              <a:gd name="connsiteY62" fmla="*/ 105507 h 386861"/>
              <a:gd name="connsiteX63" fmla="*/ 6506308 w 6729046"/>
              <a:gd name="connsiteY63" fmla="*/ 128954 h 386861"/>
              <a:gd name="connsiteX64" fmla="*/ 6576646 w 6729046"/>
              <a:gd name="connsiteY64" fmla="*/ 117231 h 386861"/>
              <a:gd name="connsiteX65" fmla="*/ 6635262 w 6729046"/>
              <a:gd name="connsiteY65" fmla="*/ 105507 h 386861"/>
              <a:gd name="connsiteX66" fmla="*/ 6729046 w 6729046"/>
              <a:gd name="connsiteY66" fmla="*/ 105507 h 38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729046" h="386861">
                <a:moveTo>
                  <a:pt x="0" y="269631"/>
                </a:moveTo>
                <a:lnTo>
                  <a:pt x="586154" y="281354"/>
                </a:lnTo>
                <a:cubicBezTo>
                  <a:pt x="709095" y="285745"/>
                  <a:pt x="605210" y="304434"/>
                  <a:pt x="750277" y="316523"/>
                </a:cubicBezTo>
                <a:lnTo>
                  <a:pt x="890954" y="328246"/>
                </a:lnTo>
                <a:cubicBezTo>
                  <a:pt x="906585" y="332154"/>
                  <a:pt x="923037" y="333622"/>
                  <a:pt x="937846" y="339969"/>
                </a:cubicBezTo>
                <a:cubicBezTo>
                  <a:pt x="950796" y="345519"/>
                  <a:pt x="960783" y="356425"/>
                  <a:pt x="973016" y="363415"/>
                </a:cubicBezTo>
                <a:cubicBezTo>
                  <a:pt x="988189" y="372085"/>
                  <a:pt x="1004277" y="379046"/>
                  <a:pt x="1019908" y="386861"/>
                </a:cubicBezTo>
                <a:cubicBezTo>
                  <a:pt x="1113693" y="382953"/>
                  <a:pt x="1207894" y="384797"/>
                  <a:pt x="1301262" y="375138"/>
                </a:cubicBezTo>
                <a:cubicBezTo>
                  <a:pt x="1322194" y="372973"/>
                  <a:pt x="1339913" y="358347"/>
                  <a:pt x="1359877" y="351692"/>
                </a:cubicBezTo>
                <a:cubicBezTo>
                  <a:pt x="1375162" y="346597"/>
                  <a:pt x="1391138" y="343877"/>
                  <a:pt x="1406769" y="339969"/>
                </a:cubicBezTo>
                <a:cubicBezTo>
                  <a:pt x="1422400" y="328246"/>
                  <a:pt x="1436186" y="313538"/>
                  <a:pt x="1453662" y="304800"/>
                </a:cubicBezTo>
                <a:cubicBezTo>
                  <a:pt x="1468073" y="297595"/>
                  <a:pt x="1485269" y="298172"/>
                  <a:pt x="1500554" y="293077"/>
                </a:cubicBezTo>
                <a:cubicBezTo>
                  <a:pt x="1520518" y="286422"/>
                  <a:pt x="1540347" y="279042"/>
                  <a:pt x="1559169" y="269631"/>
                </a:cubicBezTo>
                <a:cubicBezTo>
                  <a:pt x="1650072" y="224179"/>
                  <a:pt x="1541110" y="263927"/>
                  <a:pt x="1629508" y="234461"/>
                </a:cubicBezTo>
                <a:cubicBezTo>
                  <a:pt x="1695391" y="190539"/>
                  <a:pt x="1656126" y="205967"/>
                  <a:pt x="1781908" y="222738"/>
                </a:cubicBezTo>
                <a:cubicBezTo>
                  <a:pt x="1801658" y="225371"/>
                  <a:pt x="1821193" y="229628"/>
                  <a:pt x="1840523" y="234461"/>
                </a:cubicBezTo>
                <a:cubicBezTo>
                  <a:pt x="1852511" y="237458"/>
                  <a:pt x="1863534" y="243974"/>
                  <a:pt x="1875692" y="246184"/>
                </a:cubicBezTo>
                <a:cubicBezTo>
                  <a:pt x="1906689" y="251820"/>
                  <a:pt x="1938338" y="253116"/>
                  <a:pt x="1969477" y="257907"/>
                </a:cubicBezTo>
                <a:cubicBezTo>
                  <a:pt x="2144448" y="284827"/>
                  <a:pt x="1847880" y="253248"/>
                  <a:pt x="2157046" y="281354"/>
                </a:cubicBezTo>
                <a:cubicBezTo>
                  <a:pt x="2172677" y="285262"/>
                  <a:pt x="2188447" y="288651"/>
                  <a:pt x="2203939" y="293077"/>
                </a:cubicBezTo>
                <a:cubicBezTo>
                  <a:pt x="2215821" y="296472"/>
                  <a:pt x="2226751" y="304800"/>
                  <a:pt x="2239108" y="304800"/>
                </a:cubicBezTo>
                <a:cubicBezTo>
                  <a:pt x="2321262" y="304800"/>
                  <a:pt x="2403231" y="296985"/>
                  <a:pt x="2485292" y="293077"/>
                </a:cubicBezTo>
                <a:cubicBezTo>
                  <a:pt x="2648136" y="252367"/>
                  <a:pt x="2474239" y="292370"/>
                  <a:pt x="2872154" y="269631"/>
                </a:cubicBezTo>
                <a:cubicBezTo>
                  <a:pt x="2885695" y="268857"/>
                  <a:pt x="2983272" y="250643"/>
                  <a:pt x="3001108" y="246184"/>
                </a:cubicBezTo>
                <a:cubicBezTo>
                  <a:pt x="3013096" y="243187"/>
                  <a:pt x="3024160" y="236884"/>
                  <a:pt x="3036277" y="234461"/>
                </a:cubicBezTo>
                <a:cubicBezTo>
                  <a:pt x="3063372" y="229042"/>
                  <a:pt x="3090985" y="226646"/>
                  <a:pt x="3118339" y="222738"/>
                </a:cubicBezTo>
                <a:cubicBezTo>
                  <a:pt x="3198608" y="195982"/>
                  <a:pt x="3141319" y="208983"/>
                  <a:pt x="3294185" y="234461"/>
                </a:cubicBezTo>
                <a:lnTo>
                  <a:pt x="3364523" y="246184"/>
                </a:lnTo>
                <a:cubicBezTo>
                  <a:pt x="3399163" y="263504"/>
                  <a:pt x="3432608" y="281850"/>
                  <a:pt x="3470031" y="293077"/>
                </a:cubicBezTo>
                <a:cubicBezTo>
                  <a:pt x="3490513" y="299222"/>
                  <a:pt x="3582288" y="313740"/>
                  <a:pt x="3598985" y="316523"/>
                </a:cubicBezTo>
                <a:cubicBezTo>
                  <a:pt x="3688862" y="312615"/>
                  <a:pt x="3778900" y="311446"/>
                  <a:pt x="3868616" y="304800"/>
                </a:cubicBezTo>
                <a:cubicBezTo>
                  <a:pt x="3884684" y="303610"/>
                  <a:pt x="3900699" y="299424"/>
                  <a:pt x="3915508" y="293077"/>
                </a:cubicBezTo>
                <a:cubicBezTo>
                  <a:pt x="3928458" y="287527"/>
                  <a:pt x="3937802" y="275353"/>
                  <a:pt x="3950677" y="269631"/>
                </a:cubicBezTo>
                <a:cubicBezTo>
                  <a:pt x="3973262" y="259593"/>
                  <a:pt x="3997570" y="254000"/>
                  <a:pt x="4021016" y="246184"/>
                </a:cubicBezTo>
                <a:lnTo>
                  <a:pt x="4056185" y="234461"/>
                </a:lnTo>
                <a:cubicBezTo>
                  <a:pt x="4062949" y="235137"/>
                  <a:pt x="4174787" y="237628"/>
                  <a:pt x="4208585" y="257907"/>
                </a:cubicBezTo>
                <a:cubicBezTo>
                  <a:pt x="4218063" y="263594"/>
                  <a:pt x="4223400" y="274449"/>
                  <a:pt x="4232031" y="281354"/>
                </a:cubicBezTo>
                <a:cubicBezTo>
                  <a:pt x="4264495" y="307325"/>
                  <a:pt x="4265224" y="304141"/>
                  <a:pt x="4302369" y="316523"/>
                </a:cubicBezTo>
                <a:cubicBezTo>
                  <a:pt x="4372708" y="312615"/>
                  <a:pt x="4443227" y="311178"/>
                  <a:pt x="4513385" y="304800"/>
                </a:cubicBezTo>
                <a:cubicBezTo>
                  <a:pt x="4529431" y="303341"/>
                  <a:pt x="4544549" y="296572"/>
                  <a:pt x="4560277" y="293077"/>
                </a:cubicBezTo>
                <a:cubicBezTo>
                  <a:pt x="4579728" y="288755"/>
                  <a:pt x="4599354" y="285262"/>
                  <a:pt x="4618892" y="281354"/>
                </a:cubicBezTo>
                <a:cubicBezTo>
                  <a:pt x="4709694" y="235952"/>
                  <a:pt x="4623594" y="272248"/>
                  <a:pt x="4771292" y="246184"/>
                </a:cubicBezTo>
                <a:cubicBezTo>
                  <a:pt x="4803025" y="240584"/>
                  <a:pt x="4833050" y="226296"/>
                  <a:pt x="4865077" y="222738"/>
                </a:cubicBezTo>
                <a:cubicBezTo>
                  <a:pt x="4900246" y="218830"/>
                  <a:pt x="4935555" y="216019"/>
                  <a:pt x="4970585" y="211015"/>
                </a:cubicBezTo>
                <a:cubicBezTo>
                  <a:pt x="4990310" y="208197"/>
                  <a:pt x="5009749" y="203614"/>
                  <a:pt x="5029200" y="199292"/>
                </a:cubicBezTo>
                <a:cubicBezTo>
                  <a:pt x="5044928" y="195797"/>
                  <a:pt x="5060122" y="189698"/>
                  <a:pt x="5076092" y="187569"/>
                </a:cubicBezTo>
                <a:cubicBezTo>
                  <a:pt x="5118875" y="181865"/>
                  <a:pt x="5162180" y="180889"/>
                  <a:pt x="5205046" y="175846"/>
                </a:cubicBezTo>
                <a:cubicBezTo>
                  <a:pt x="5335061" y="160550"/>
                  <a:pt x="5222647" y="170514"/>
                  <a:pt x="5322277" y="152400"/>
                </a:cubicBezTo>
                <a:cubicBezTo>
                  <a:pt x="5349463" y="147457"/>
                  <a:pt x="5377153" y="145620"/>
                  <a:pt x="5404339" y="140677"/>
                </a:cubicBezTo>
                <a:cubicBezTo>
                  <a:pt x="5436723" y="134789"/>
                  <a:pt x="5456268" y="127275"/>
                  <a:pt x="5486400" y="117231"/>
                </a:cubicBezTo>
                <a:lnTo>
                  <a:pt x="5545016" y="58615"/>
                </a:lnTo>
                <a:cubicBezTo>
                  <a:pt x="5553754" y="49877"/>
                  <a:pt x="5568303" y="50287"/>
                  <a:pt x="5580185" y="46892"/>
                </a:cubicBezTo>
                <a:cubicBezTo>
                  <a:pt x="5629152" y="32901"/>
                  <a:pt x="5642144" y="32658"/>
                  <a:pt x="5697416" y="23446"/>
                </a:cubicBezTo>
                <a:cubicBezTo>
                  <a:pt x="5714001" y="17918"/>
                  <a:pt x="5764757" y="0"/>
                  <a:pt x="5779477" y="0"/>
                </a:cubicBezTo>
                <a:cubicBezTo>
                  <a:pt x="5795589" y="0"/>
                  <a:pt x="5810738" y="7815"/>
                  <a:pt x="5826369" y="11723"/>
                </a:cubicBezTo>
                <a:cubicBezTo>
                  <a:pt x="5838092" y="19538"/>
                  <a:pt x="5848937" y="28868"/>
                  <a:pt x="5861539" y="35169"/>
                </a:cubicBezTo>
                <a:cubicBezTo>
                  <a:pt x="5891068" y="49933"/>
                  <a:pt x="5938743" y="53469"/>
                  <a:pt x="5967046" y="58615"/>
                </a:cubicBezTo>
                <a:cubicBezTo>
                  <a:pt x="5986650" y="62179"/>
                  <a:pt x="6006331" y="65505"/>
                  <a:pt x="6025662" y="70338"/>
                </a:cubicBezTo>
                <a:cubicBezTo>
                  <a:pt x="6037650" y="73335"/>
                  <a:pt x="6048949" y="78666"/>
                  <a:pt x="6060831" y="82061"/>
                </a:cubicBezTo>
                <a:cubicBezTo>
                  <a:pt x="6076323" y="86487"/>
                  <a:pt x="6092092" y="89876"/>
                  <a:pt x="6107723" y="93784"/>
                </a:cubicBezTo>
                <a:cubicBezTo>
                  <a:pt x="6135077" y="89876"/>
                  <a:pt x="6162153" y="82061"/>
                  <a:pt x="6189785" y="82061"/>
                </a:cubicBezTo>
                <a:cubicBezTo>
                  <a:pt x="6221290" y="82061"/>
                  <a:pt x="6252206" y="90797"/>
                  <a:pt x="6283569" y="93784"/>
                </a:cubicBezTo>
                <a:cubicBezTo>
                  <a:pt x="6334290" y="98615"/>
                  <a:pt x="6385169" y="101599"/>
                  <a:pt x="6435969" y="105507"/>
                </a:cubicBezTo>
                <a:cubicBezTo>
                  <a:pt x="6459415" y="113323"/>
                  <a:pt x="6481930" y="133017"/>
                  <a:pt x="6506308" y="128954"/>
                </a:cubicBezTo>
                <a:lnTo>
                  <a:pt x="6576646" y="117231"/>
                </a:lnTo>
                <a:cubicBezTo>
                  <a:pt x="6596250" y="113666"/>
                  <a:pt x="6615395" y="107035"/>
                  <a:pt x="6635262" y="105507"/>
                </a:cubicBezTo>
                <a:cubicBezTo>
                  <a:pt x="6666431" y="103109"/>
                  <a:pt x="6697785" y="105507"/>
                  <a:pt x="6729046" y="105507"/>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Summing Junction 24"/>
          <p:cNvSpPr/>
          <p:nvPr/>
        </p:nvSpPr>
        <p:spPr>
          <a:xfrm>
            <a:off x="1946036" y="3763114"/>
            <a:ext cx="234461" cy="257907"/>
          </a:xfrm>
          <a:prstGeom prst="flowChartSummingJuncti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1770189" y="3130067"/>
            <a:ext cx="1406765" cy="584775"/>
          </a:xfrm>
          <a:prstGeom prst="rect">
            <a:avLst/>
          </a:prstGeom>
          <a:noFill/>
        </p:spPr>
        <p:txBody>
          <a:bodyPr wrap="square" rtlCol="0">
            <a:spAutoFit/>
          </a:bodyPr>
          <a:lstStyle/>
          <a:p>
            <a:r>
              <a:rPr lang="en-US" sz="3200" dirty="0" err="1" smtClean="0">
                <a:solidFill>
                  <a:srgbClr val="FF0000"/>
                </a:solidFill>
              </a:rPr>
              <a:t>Kosten</a:t>
            </a:r>
            <a:endParaRPr lang="en-GB" sz="3200" dirty="0">
              <a:solidFill>
                <a:srgbClr val="FF0000"/>
              </a:solidFill>
            </a:endParaRPr>
          </a:p>
        </p:txBody>
      </p:sp>
      <p:sp>
        <p:nvSpPr>
          <p:cNvPr id="27" name="Freeform 26"/>
          <p:cNvSpPr/>
          <p:nvPr/>
        </p:nvSpPr>
        <p:spPr>
          <a:xfrm>
            <a:off x="2215666" y="3587263"/>
            <a:ext cx="6729046" cy="386861"/>
          </a:xfrm>
          <a:custGeom>
            <a:avLst/>
            <a:gdLst>
              <a:gd name="connsiteX0" fmla="*/ 0 w 6729046"/>
              <a:gd name="connsiteY0" fmla="*/ 269631 h 386861"/>
              <a:gd name="connsiteX1" fmla="*/ 586154 w 6729046"/>
              <a:gd name="connsiteY1" fmla="*/ 281354 h 386861"/>
              <a:gd name="connsiteX2" fmla="*/ 750277 w 6729046"/>
              <a:gd name="connsiteY2" fmla="*/ 316523 h 386861"/>
              <a:gd name="connsiteX3" fmla="*/ 890954 w 6729046"/>
              <a:gd name="connsiteY3" fmla="*/ 328246 h 386861"/>
              <a:gd name="connsiteX4" fmla="*/ 937846 w 6729046"/>
              <a:gd name="connsiteY4" fmla="*/ 339969 h 386861"/>
              <a:gd name="connsiteX5" fmla="*/ 973016 w 6729046"/>
              <a:gd name="connsiteY5" fmla="*/ 363415 h 386861"/>
              <a:gd name="connsiteX6" fmla="*/ 1019908 w 6729046"/>
              <a:gd name="connsiteY6" fmla="*/ 386861 h 386861"/>
              <a:gd name="connsiteX7" fmla="*/ 1301262 w 6729046"/>
              <a:gd name="connsiteY7" fmla="*/ 375138 h 386861"/>
              <a:gd name="connsiteX8" fmla="*/ 1359877 w 6729046"/>
              <a:gd name="connsiteY8" fmla="*/ 351692 h 386861"/>
              <a:gd name="connsiteX9" fmla="*/ 1406769 w 6729046"/>
              <a:gd name="connsiteY9" fmla="*/ 339969 h 386861"/>
              <a:gd name="connsiteX10" fmla="*/ 1453662 w 6729046"/>
              <a:gd name="connsiteY10" fmla="*/ 304800 h 386861"/>
              <a:gd name="connsiteX11" fmla="*/ 1500554 w 6729046"/>
              <a:gd name="connsiteY11" fmla="*/ 293077 h 386861"/>
              <a:gd name="connsiteX12" fmla="*/ 1559169 w 6729046"/>
              <a:gd name="connsiteY12" fmla="*/ 269631 h 386861"/>
              <a:gd name="connsiteX13" fmla="*/ 1629508 w 6729046"/>
              <a:gd name="connsiteY13" fmla="*/ 234461 h 386861"/>
              <a:gd name="connsiteX14" fmla="*/ 1781908 w 6729046"/>
              <a:gd name="connsiteY14" fmla="*/ 222738 h 386861"/>
              <a:gd name="connsiteX15" fmla="*/ 1840523 w 6729046"/>
              <a:gd name="connsiteY15" fmla="*/ 234461 h 386861"/>
              <a:gd name="connsiteX16" fmla="*/ 1875692 w 6729046"/>
              <a:gd name="connsiteY16" fmla="*/ 246184 h 386861"/>
              <a:gd name="connsiteX17" fmla="*/ 1969477 w 6729046"/>
              <a:gd name="connsiteY17" fmla="*/ 257907 h 386861"/>
              <a:gd name="connsiteX18" fmla="*/ 2157046 w 6729046"/>
              <a:gd name="connsiteY18" fmla="*/ 281354 h 386861"/>
              <a:gd name="connsiteX19" fmla="*/ 2203939 w 6729046"/>
              <a:gd name="connsiteY19" fmla="*/ 293077 h 386861"/>
              <a:gd name="connsiteX20" fmla="*/ 2239108 w 6729046"/>
              <a:gd name="connsiteY20" fmla="*/ 304800 h 386861"/>
              <a:gd name="connsiteX21" fmla="*/ 2485292 w 6729046"/>
              <a:gd name="connsiteY21" fmla="*/ 293077 h 386861"/>
              <a:gd name="connsiteX22" fmla="*/ 2872154 w 6729046"/>
              <a:gd name="connsiteY22" fmla="*/ 269631 h 386861"/>
              <a:gd name="connsiteX23" fmla="*/ 3001108 w 6729046"/>
              <a:gd name="connsiteY23" fmla="*/ 246184 h 386861"/>
              <a:gd name="connsiteX24" fmla="*/ 3036277 w 6729046"/>
              <a:gd name="connsiteY24" fmla="*/ 234461 h 386861"/>
              <a:gd name="connsiteX25" fmla="*/ 3118339 w 6729046"/>
              <a:gd name="connsiteY25" fmla="*/ 222738 h 386861"/>
              <a:gd name="connsiteX26" fmla="*/ 3294185 w 6729046"/>
              <a:gd name="connsiteY26" fmla="*/ 234461 h 386861"/>
              <a:gd name="connsiteX27" fmla="*/ 3364523 w 6729046"/>
              <a:gd name="connsiteY27" fmla="*/ 246184 h 386861"/>
              <a:gd name="connsiteX28" fmla="*/ 3470031 w 6729046"/>
              <a:gd name="connsiteY28" fmla="*/ 293077 h 386861"/>
              <a:gd name="connsiteX29" fmla="*/ 3598985 w 6729046"/>
              <a:gd name="connsiteY29" fmla="*/ 316523 h 386861"/>
              <a:gd name="connsiteX30" fmla="*/ 3868616 w 6729046"/>
              <a:gd name="connsiteY30" fmla="*/ 304800 h 386861"/>
              <a:gd name="connsiteX31" fmla="*/ 3915508 w 6729046"/>
              <a:gd name="connsiteY31" fmla="*/ 293077 h 386861"/>
              <a:gd name="connsiteX32" fmla="*/ 3950677 w 6729046"/>
              <a:gd name="connsiteY32" fmla="*/ 269631 h 386861"/>
              <a:gd name="connsiteX33" fmla="*/ 4021016 w 6729046"/>
              <a:gd name="connsiteY33" fmla="*/ 246184 h 386861"/>
              <a:gd name="connsiteX34" fmla="*/ 4056185 w 6729046"/>
              <a:gd name="connsiteY34" fmla="*/ 234461 h 386861"/>
              <a:gd name="connsiteX35" fmla="*/ 4208585 w 6729046"/>
              <a:gd name="connsiteY35" fmla="*/ 257907 h 386861"/>
              <a:gd name="connsiteX36" fmla="*/ 4232031 w 6729046"/>
              <a:gd name="connsiteY36" fmla="*/ 281354 h 386861"/>
              <a:gd name="connsiteX37" fmla="*/ 4302369 w 6729046"/>
              <a:gd name="connsiteY37" fmla="*/ 316523 h 386861"/>
              <a:gd name="connsiteX38" fmla="*/ 4513385 w 6729046"/>
              <a:gd name="connsiteY38" fmla="*/ 304800 h 386861"/>
              <a:gd name="connsiteX39" fmla="*/ 4560277 w 6729046"/>
              <a:gd name="connsiteY39" fmla="*/ 293077 h 386861"/>
              <a:gd name="connsiteX40" fmla="*/ 4618892 w 6729046"/>
              <a:gd name="connsiteY40" fmla="*/ 281354 h 386861"/>
              <a:gd name="connsiteX41" fmla="*/ 4771292 w 6729046"/>
              <a:gd name="connsiteY41" fmla="*/ 246184 h 386861"/>
              <a:gd name="connsiteX42" fmla="*/ 4865077 w 6729046"/>
              <a:gd name="connsiteY42" fmla="*/ 222738 h 386861"/>
              <a:gd name="connsiteX43" fmla="*/ 4970585 w 6729046"/>
              <a:gd name="connsiteY43" fmla="*/ 211015 h 386861"/>
              <a:gd name="connsiteX44" fmla="*/ 5029200 w 6729046"/>
              <a:gd name="connsiteY44" fmla="*/ 199292 h 386861"/>
              <a:gd name="connsiteX45" fmla="*/ 5076092 w 6729046"/>
              <a:gd name="connsiteY45" fmla="*/ 187569 h 386861"/>
              <a:gd name="connsiteX46" fmla="*/ 5205046 w 6729046"/>
              <a:gd name="connsiteY46" fmla="*/ 175846 h 386861"/>
              <a:gd name="connsiteX47" fmla="*/ 5322277 w 6729046"/>
              <a:gd name="connsiteY47" fmla="*/ 152400 h 386861"/>
              <a:gd name="connsiteX48" fmla="*/ 5404339 w 6729046"/>
              <a:gd name="connsiteY48" fmla="*/ 140677 h 386861"/>
              <a:gd name="connsiteX49" fmla="*/ 5486400 w 6729046"/>
              <a:gd name="connsiteY49" fmla="*/ 117231 h 386861"/>
              <a:gd name="connsiteX50" fmla="*/ 5545016 w 6729046"/>
              <a:gd name="connsiteY50" fmla="*/ 58615 h 386861"/>
              <a:gd name="connsiteX51" fmla="*/ 5580185 w 6729046"/>
              <a:gd name="connsiteY51" fmla="*/ 46892 h 386861"/>
              <a:gd name="connsiteX52" fmla="*/ 5697416 w 6729046"/>
              <a:gd name="connsiteY52" fmla="*/ 23446 h 386861"/>
              <a:gd name="connsiteX53" fmla="*/ 5779477 w 6729046"/>
              <a:gd name="connsiteY53" fmla="*/ 0 h 386861"/>
              <a:gd name="connsiteX54" fmla="*/ 5826369 w 6729046"/>
              <a:gd name="connsiteY54" fmla="*/ 11723 h 386861"/>
              <a:gd name="connsiteX55" fmla="*/ 5861539 w 6729046"/>
              <a:gd name="connsiteY55" fmla="*/ 35169 h 386861"/>
              <a:gd name="connsiteX56" fmla="*/ 5967046 w 6729046"/>
              <a:gd name="connsiteY56" fmla="*/ 58615 h 386861"/>
              <a:gd name="connsiteX57" fmla="*/ 6025662 w 6729046"/>
              <a:gd name="connsiteY57" fmla="*/ 70338 h 386861"/>
              <a:gd name="connsiteX58" fmla="*/ 6060831 w 6729046"/>
              <a:gd name="connsiteY58" fmla="*/ 82061 h 386861"/>
              <a:gd name="connsiteX59" fmla="*/ 6107723 w 6729046"/>
              <a:gd name="connsiteY59" fmla="*/ 93784 h 386861"/>
              <a:gd name="connsiteX60" fmla="*/ 6189785 w 6729046"/>
              <a:gd name="connsiteY60" fmla="*/ 82061 h 386861"/>
              <a:gd name="connsiteX61" fmla="*/ 6283569 w 6729046"/>
              <a:gd name="connsiteY61" fmla="*/ 93784 h 386861"/>
              <a:gd name="connsiteX62" fmla="*/ 6435969 w 6729046"/>
              <a:gd name="connsiteY62" fmla="*/ 105507 h 386861"/>
              <a:gd name="connsiteX63" fmla="*/ 6506308 w 6729046"/>
              <a:gd name="connsiteY63" fmla="*/ 128954 h 386861"/>
              <a:gd name="connsiteX64" fmla="*/ 6576646 w 6729046"/>
              <a:gd name="connsiteY64" fmla="*/ 117231 h 386861"/>
              <a:gd name="connsiteX65" fmla="*/ 6635262 w 6729046"/>
              <a:gd name="connsiteY65" fmla="*/ 105507 h 386861"/>
              <a:gd name="connsiteX66" fmla="*/ 6729046 w 6729046"/>
              <a:gd name="connsiteY66" fmla="*/ 105507 h 38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729046" h="386861">
                <a:moveTo>
                  <a:pt x="0" y="269631"/>
                </a:moveTo>
                <a:lnTo>
                  <a:pt x="586154" y="281354"/>
                </a:lnTo>
                <a:cubicBezTo>
                  <a:pt x="709095" y="285745"/>
                  <a:pt x="605210" y="304434"/>
                  <a:pt x="750277" y="316523"/>
                </a:cubicBezTo>
                <a:lnTo>
                  <a:pt x="890954" y="328246"/>
                </a:lnTo>
                <a:cubicBezTo>
                  <a:pt x="906585" y="332154"/>
                  <a:pt x="923037" y="333622"/>
                  <a:pt x="937846" y="339969"/>
                </a:cubicBezTo>
                <a:cubicBezTo>
                  <a:pt x="950796" y="345519"/>
                  <a:pt x="960783" y="356425"/>
                  <a:pt x="973016" y="363415"/>
                </a:cubicBezTo>
                <a:cubicBezTo>
                  <a:pt x="988189" y="372085"/>
                  <a:pt x="1004277" y="379046"/>
                  <a:pt x="1019908" y="386861"/>
                </a:cubicBezTo>
                <a:cubicBezTo>
                  <a:pt x="1113693" y="382953"/>
                  <a:pt x="1207894" y="384797"/>
                  <a:pt x="1301262" y="375138"/>
                </a:cubicBezTo>
                <a:cubicBezTo>
                  <a:pt x="1322194" y="372973"/>
                  <a:pt x="1339913" y="358347"/>
                  <a:pt x="1359877" y="351692"/>
                </a:cubicBezTo>
                <a:cubicBezTo>
                  <a:pt x="1375162" y="346597"/>
                  <a:pt x="1391138" y="343877"/>
                  <a:pt x="1406769" y="339969"/>
                </a:cubicBezTo>
                <a:cubicBezTo>
                  <a:pt x="1422400" y="328246"/>
                  <a:pt x="1436186" y="313538"/>
                  <a:pt x="1453662" y="304800"/>
                </a:cubicBezTo>
                <a:cubicBezTo>
                  <a:pt x="1468073" y="297595"/>
                  <a:pt x="1485269" y="298172"/>
                  <a:pt x="1500554" y="293077"/>
                </a:cubicBezTo>
                <a:cubicBezTo>
                  <a:pt x="1520518" y="286422"/>
                  <a:pt x="1540347" y="279042"/>
                  <a:pt x="1559169" y="269631"/>
                </a:cubicBezTo>
                <a:cubicBezTo>
                  <a:pt x="1650072" y="224179"/>
                  <a:pt x="1541110" y="263927"/>
                  <a:pt x="1629508" y="234461"/>
                </a:cubicBezTo>
                <a:cubicBezTo>
                  <a:pt x="1695391" y="190539"/>
                  <a:pt x="1656126" y="205967"/>
                  <a:pt x="1781908" y="222738"/>
                </a:cubicBezTo>
                <a:cubicBezTo>
                  <a:pt x="1801658" y="225371"/>
                  <a:pt x="1821193" y="229628"/>
                  <a:pt x="1840523" y="234461"/>
                </a:cubicBezTo>
                <a:cubicBezTo>
                  <a:pt x="1852511" y="237458"/>
                  <a:pt x="1863534" y="243974"/>
                  <a:pt x="1875692" y="246184"/>
                </a:cubicBezTo>
                <a:cubicBezTo>
                  <a:pt x="1906689" y="251820"/>
                  <a:pt x="1938338" y="253116"/>
                  <a:pt x="1969477" y="257907"/>
                </a:cubicBezTo>
                <a:cubicBezTo>
                  <a:pt x="2144448" y="284827"/>
                  <a:pt x="1847880" y="253248"/>
                  <a:pt x="2157046" y="281354"/>
                </a:cubicBezTo>
                <a:cubicBezTo>
                  <a:pt x="2172677" y="285262"/>
                  <a:pt x="2188447" y="288651"/>
                  <a:pt x="2203939" y="293077"/>
                </a:cubicBezTo>
                <a:cubicBezTo>
                  <a:pt x="2215821" y="296472"/>
                  <a:pt x="2226751" y="304800"/>
                  <a:pt x="2239108" y="304800"/>
                </a:cubicBezTo>
                <a:cubicBezTo>
                  <a:pt x="2321262" y="304800"/>
                  <a:pt x="2403231" y="296985"/>
                  <a:pt x="2485292" y="293077"/>
                </a:cubicBezTo>
                <a:cubicBezTo>
                  <a:pt x="2648136" y="252367"/>
                  <a:pt x="2474239" y="292370"/>
                  <a:pt x="2872154" y="269631"/>
                </a:cubicBezTo>
                <a:cubicBezTo>
                  <a:pt x="2885695" y="268857"/>
                  <a:pt x="2983272" y="250643"/>
                  <a:pt x="3001108" y="246184"/>
                </a:cubicBezTo>
                <a:cubicBezTo>
                  <a:pt x="3013096" y="243187"/>
                  <a:pt x="3024160" y="236884"/>
                  <a:pt x="3036277" y="234461"/>
                </a:cubicBezTo>
                <a:cubicBezTo>
                  <a:pt x="3063372" y="229042"/>
                  <a:pt x="3090985" y="226646"/>
                  <a:pt x="3118339" y="222738"/>
                </a:cubicBezTo>
                <a:cubicBezTo>
                  <a:pt x="3198608" y="195982"/>
                  <a:pt x="3141319" y="208983"/>
                  <a:pt x="3294185" y="234461"/>
                </a:cubicBezTo>
                <a:lnTo>
                  <a:pt x="3364523" y="246184"/>
                </a:lnTo>
                <a:cubicBezTo>
                  <a:pt x="3399163" y="263504"/>
                  <a:pt x="3432608" y="281850"/>
                  <a:pt x="3470031" y="293077"/>
                </a:cubicBezTo>
                <a:cubicBezTo>
                  <a:pt x="3490513" y="299222"/>
                  <a:pt x="3582288" y="313740"/>
                  <a:pt x="3598985" y="316523"/>
                </a:cubicBezTo>
                <a:cubicBezTo>
                  <a:pt x="3688862" y="312615"/>
                  <a:pt x="3778900" y="311446"/>
                  <a:pt x="3868616" y="304800"/>
                </a:cubicBezTo>
                <a:cubicBezTo>
                  <a:pt x="3884684" y="303610"/>
                  <a:pt x="3900699" y="299424"/>
                  <a:pt x="3915508" y="293077"/>
                </a:cubicBezTo>
                <a:cubicBezTo>
                  <a:pt x="3928458" y="287527"/>
                  <a:pt x="3937802" y="275353"/>
                  <a:pt x="3950677" y="269631"/>
                </a:cubicBezTo>
                <a:cubicBezTo>
                  <a:pt x="3973262" y="259593"/>
                  <a:pt x="3997570" y="254000"/>
                  <a:pt x="4021016" y="246184"/>
                </a:cubicBezTo>
                <a:lnTo>
                  <a:pt x="4056185" y="234461"/>
                </a:lnTo>
                <a:cubicBezTo>
                  <a:pt x="4062949" y="235137"/>
                  <a:pt x="4174787" y="237628"/>
                  <a:pt x="4208585" y="257907"/>
                </a:cubicBezTo>
                <a:cubicBezTo>
                  <a:pt x="4218063" y="263594"/>
                  <a:pt x="4223400" y="274449"/>
                  <a:pt x="4232031" y="281354"/>
                </a:cubicBezTo>
                <a:cubicBezTo>
                  <a:pt x="4264495" y="307325"/>
                  <a:pt x="4265224" y="304141"/>
                  <a:pt x="4302369" y="316523"/>
                </a:cubicBezTo>
                <a:cubicBezTo>
                  <a:pt x="4372708" y="312615"/>
                  <a:pt x="4443227" y="311178"/>
                  <a:pt x="4513385" y="304800"/>
                </a:cubicBezTo>
                <a:cubicBezTo>
                  <a:pt x="4529431" y="303341"/>
                  <a:pt x="4544549" y="296572"/>
                  <a:pt x="4560277" y="293077"/>
                </a:cubicBezTo>
                <a:cubicBezTo>
                  <a:pt x="4579728" y="288755"/>
                  <a:pt x="4599354" y="285262"/>
                  <a:pt x="4618892" y="281354"/>
                </a:cubicBezTo>
                <a:cubicBezTo>
                  <a:pt x="4709694" y="235952"/>
                  <a:pt x="4623594" y="272248"/>
                  <a:pt x="4771292" y="246184"/>
                </a:cubicBezTo>
                <a:cubicBezTo>
                  <a:pt x="4803025" y="240584"/>
                  <a:pt x="4833050" y="226296"/>
                  <a:pt x="4865077" y="222738"/>
                </a:cubicBezTo>
                <a:cubicBezTo>
                  <a:pt x="4900246" y="218830"/>
                  <a:pt x="4935555" y="216019"/>
                  <a:pt x="4970585" y="211015"/>
                </a:cubicBezTo>
                <a:cubicBezTo>
                  <a:pt x="4990310" y="208197"/>
                  <a:pt x="5009749" y="203614"/>
                  <a:pt x="5029200" y="199292"/>
                </a:cubicBezTo>
                <a:cubicBezTo>
                  <a:pt x="5044928" y="195797"/>
                  <a:pt x="5060122" y="189698"/>
                  <a:pt x="5076092" y="187569"/>
                </a:cubicBezTo>
                <a:cubicBezTo>
                  <a:pt x="5118875" y="181865"/>
                  <a:pt x="5162180" y="180889"/>
                  <a:pt x="5205046" y="175846"/>
                </a:cubicBezTo>
                <a:cubicBezTo>
                  <a:pt x="5335061" y="160550"/>
                  <a:pt x="5222647" y="170514"/>
                  <a:pt x="5322277" y="152400"/>
                </a:cubicBezTo>
                <a:cubicBezTo>
                  <a:pt x="5349463" y="147457"/>
                  <a:pt x="5377153" y="145620"/>
                  <a:pt x="5404339" y="140677"/>
                </a:cubicBezTo>
                <a:cubicBezTo>
                  <a:pt x="5436723" y="134789"/>
                  <a:pt x="5456268" y="127275"/>
                  <a:pt x="5486400" y="117231"/>
                </a:cubicBezTo>
                <a:lnTo>
                  <a:pt x="5545016" y="58615"/>
                </a:lnTo>
                <a:cubicBezTo>
                  <a:pt x="5553754" y="49877"/>
                  <a:pt x="5568303" y="50287"/>
                  <a:pt x="5580185" y="46892"/>
                </a:cubicBezTo>
                <a:cubicBezTo>
                  <a:pt x="5629152" y="32901"/>
                  <a:pt x="5642144" y="32658"/>
                  <a:pt x="5697416" y="23446"/>
                </a:cubicBezTo>
                <a:cubicBezTo>
                  <a:pt x="5714001" y="17918"/>
                  <a:pt x="5764757" y="0"/>
                  <a:pt x="5779477" y="0"/>
                </a:cubicBezTo>
                <a:cubicBezTo>
                  <a:pt x="5795589" y="0"/>
                  <a:pt x="5810738" y="7815"/>
                  <a:pt x="5826369" y="11723"/>
                </a:cubicBezTo>
                <a:cubicBezTo>
                  <a:pt x="5838092" y="19538"/>
                  <a:pt x="5848937" y="28868"/>
                  <a:pt x="5861539" y="35169"/>
                </a:cubicBezTo>
                <a:cubicBezTo>
                  <a:pt x="5891068" y="49933"/>
                  <a:pt x="5938743" y="53469"/>
                  <a:pt x="5967046" y="58615"/>
                </a:cubicBezTo>
                <a:cubicBezTo>
                  <a:pt x="5986650" y="62179"/>
                  <a:pt x="6006331" y="65505"/>
                  <a:pt x="6025662" y="70338"/>
                </a:cubicBezTo>
                <a:cubicBezTo>
                  <a:pt x="6037650" y="73335"/>
                  <a:pt x="6048949" y="78666"/>
                  <a:pt x="6060831" y="82061"/>
                </a:cubicBezTo>
                <a:cubicBezTo>
                  <a:pt x="6076323" y="86487"/>
                  <a:pt x="6092092" y="89876"/>
                  <a:pt x="6107723" y="93784"/>
                </a:cubicBezTo>
                <a:cubicBezTo>
                  <a:pt x="6135077" y="89876"/>
                  <a:pt x="6162153" y="82061"/>
                  <a:pt x="6189785" y="82061"/>
                </a:cubicBezTo>
                <a:cubicBezTo>
                  <a:pt x="6221290" y="82061"/>
                  <a:pt x="6252206" y="90797"/>
                  <a:pt x="6283569" y="93784"/>
                </a:cubicBezTo>
                <a:cubicBezTo>
                  <a:pt x="6334290" y="98615"/>
                  <a:pt x="6385169" y="101599"/>
                  <a:pt x="6435969" y="105507"/>
                </a:cubicBezTo>
                <a:cubicBezTo>
                  <a:pt x="6459415" y="113323"/>
                  <a:pt x="6481930" y="133017"/>
                  <a:pt x="6506308" y="128954"/>
                </a:cubicBezTo>
                <a:lnTo>
                  <a:pt x="6576646" y="117231"/>
                </a:lnTo>
                <a:cubicBezTo>
                  <a:pt x="6596250" y="113666"/>
                  <a:pt x="6615395" y="107035"/>
                  <a:pt x="6635262" y="105507"/>
                </a:cubicBezTo>
                <a:cubicBezTo>
                  <a:pt x="6666431" y="103109"/>
                  <a:pt x="6697785" y="105507"/>
                  <a:pt x="6729046" y="105507"/>
                </a:cubicBez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lowchart: Summing Junction 29"/>
          <p:cNvSpPr/>
          <p:nvPr/>
        </p:nvSpPr>
        <p:spPr>
          <a:xfrm>
            <a:off x="1957761" y="2098450"/>
            <a:ext cx="234461" cy="257907"/>
          </a:xfrm>
          <a:prstGeom prst="flowChartSummingJunction">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Freeform 32"/>
          <p:cNvSpPr/>
          <p:nvPr/>
        </p:nvSpPr>
        <p:spPr>
          <a:xfrm>
            <a:off x="2227390" y="1957767"/>
            <a:ext cx="6729046" cy="386861"/>
          </a:xfrm>
          <a:custGeom>
            <a:avLst/>
            <a:gdLst>
              <a:gd name="connsiteX0" fmla="*/ 0 w 6729046"/>
              <a:gd name="connsiteY0" fmla="*/ 269631 h 386861"/>
              <a:gd name="connsiteX1" fmla="*/ 586154 w 6729046"/>
              <a:gd name="connsiteY1" fmla="*/ 281354 h 386861"/>
              <a:gd name="connsiteX2" fmla="*/ 750277 w 6729046"/>
              <a:gd name="connsiteY2" fmla="*/ 316523 h 386861"/>
              <a:gd name="connsiteX3" fmla="*/ 890954 w 6729046"/>
              <a:gd name="connsiteY3" fmla="*/ 328246 h 386861"/>
              <a:gd name="connsiteX4" fmla="*/ 937846 w 6729046"/>
              <a:gd name="connsiteY4" fmla="*/ 339969 h 386861"/>
              <a:gd name="connsiteX5" fmla="*/ 973016 w 6729046"/>
              <a:gd name="connsiteY5" fmla="*/ 363415 h 386861"/>
              <a:gd name="connsiteX6" fmla="*/ 1019908 w 6729046"/>
              <a:gd name="connsiteY6" fmla="*/ 386861 h 386861"/>
              <a:gd name="connsiteX7" fmla="*/ 1301262 w 6729046"/>
              <a:gd name="connsiteY7" fmla="*/ 375138 h 386861"/>
              <a:gd name="connsiteX8" fmla="*/ 1359877 w 6729046"/>
              <a:gd name="connsiteY8" fmla="*/ 351692 h 386861"/>
              <a:gd name="connsiteX9" fmla="*/ 1406769 w 6729046"/>
              <a:gd name="connsiteY9" fmla="*/ 339969 h 386861"/>
              <a:gd name="connsiteX10" fmla="*/ 1453662 w 6729046"/>
              <a:gd name="connsiteY10" fmla="*/ 304800 h 386861"/>
              <a:gd name="connsiteX11" fmla="*/ 1500554 w 6729046"/>
              <a:gd name="connsiteY11" fmla="*/ 293077 h 386861"/>
              <a:gd name="connsiteX12" fmla="*/ 1559169 w 6729046"/>
              <a:gd name="connsiteY12" fmla="*/ 269631 h 386861"/>
              <a:gd name="connsiteX13" fmla="*/ 1629508 w 6729046"/>
              <a:gd name="connsiteY13" fmla="*/ 234461 h 386861"/>
              <a:gd name="connsiteX14" fmla="*/ 1781908 w 6729046"/>
              <a:gd name="connsiteY14" fmla="*/ 222738 h 386861"/>
              <a:gd name="connsiteX15" fmla="*/ 1840523 w 6729046"/>
              <a:gd name="connsiteY15" fmla="*/ 234461 h 386861"/>
              <a:gd name="connsiteX16" fmla="*/ 1875692 w 6729046"/>
              <a:gd name="connsiteY16" fmla="*/ 246184 h 386861"/>
              <a:gd name="connsiteX17" fmla="*/ 1969477 w 6729046"/>
              <a:gd name="connsiteY17" fmla="*/ 257907 h 386861"/>
              <a:gd name="connsiteX18" fmla="*/ 2157046 w 6729046"/>
              <a:gd name="connsiteY18" fmla="*/ 281354 h 386861"/>
              <a:gd name="connsiteX19" fmla="*/ 2203939 w 6729046"/>
              <a:gd name="connsiteY19" fmla="*/ 293077 h 386861"/>
              <a:gd name="connsiteX20" fmla="*/ 2239108 w 6729046"/>
              <a:gd name="connsiteY20" fmla="*/ 304800 h 386861"/>
              <a:gd name="connsiteX21" fmla="*/ 2485292 w 6729046"/>
              <a:gd name="connsiteY21" fmla="*/ 293077 h 386861"/>
              <a:gd name="connsiteX22" fmla="*/ 2872154 w 6729046"/>
              <a:gd name="connsiteY22" fmla="*/ 269631 h 386861"/>
              <a:gd name="connsiteX23" fmla="*/ 3001108 w 6729046"/>
              <a:gd name="connsiteY23" fmla="*/ 246184 h 386861"/>
              <a:gd name="connsiteX24" fmla="*/ 3036277 w 6729046"/>
              <a:gd name="connsiteY24" fmla="*/ 234461 h 386861"/>
              <a:gd name="connsiteX25" fmla="*/ 3118339 w 6729046"/>
              <a:gd name="connsiteY25" fmla="*/ 222738 h 386861"/>
              <a:gd name="connsiteX26" fmla="*/ 3294185 w 6729046"/>
              <a:gd name="connsiteY26" fmla="*/ 234461 h 386861"/>
              <a:gd name="connsiteX27" fmla="*/ 3364523 w 6729046"/>
              <a:gd name="connsiteY27" fmla="*/ 246184 h 386861"/>
              <a:gd name="connsiteX28" fmla="*/ 3470031 w 6729046"/>
              <a:gd name="connsiteY28" fmla="*/ 293077 h 386861"/>
              <a:gd name="connsiteX29" fmla="*/ 3598985 w 6729046"/>
              <a:gd name="connsiteY29" fmla="*/ 316523 h 386861"/>
              <a:gd name="connsiteX30" fmla="*/ 3868616 w 6729046"/>
              <a:gd name="connsiteY30" fmla="*/ 304800 h 386861"/>
              <a:gd name="connsiteX31" fmla="*/ 3915508 w 6729046"/>
              <a:gd name="connsiteY31" fmla="*/ 293077 h 386861"/>
              <a:gd name="connsiteX32" fmla="*/ 3950677 w 6729046"/>
              <a:gd name="connsiteY32" fmla="*/ 269631 h 386861"/>
              <a:gd name="connsiteX33" fmla="*/ 4021016 w 6729046"/>
              <a:gd name="connsiteY33" fmla="*/ 246184 h 386861"/>
              <a:gd name="connsiteX34" fmla="*/ 4056185 w 6729046"/>
              <a:gd name="connsiteY34" fmla="*/ 234461 h 386861"/>
              <a:gd name="connsiteX35" fmla="*/ 4208585 w 6729046"/>
              <a:gd name="connsiteY35" fmla="*/ 257907 h 386861"/>
              <a:gd name="connsiteX36" fmla="*/ 4232031 w 6729046"/>
              <a:gd name="connsiteY36" fmla="*/ 281354 h 386861"/>
              <a:gd name="connsiteX37" fmla="*/ 4302369 w 6729046"/>
              <a:gd name="connsiteY37" fmla="*/ 316523 h 386861"/>
              <a:gd name="connsiteX38" fmla="*/ 4513385 w 6729046"/>
              <a:gd name="connsiteY38" fmla="*/ 304800 h 386861"/>
              <a:gd name="connsiteX39" fmla="*/ 4560277 w 6729046"/>
              <a:gd name="connsiteY39" fmla="*/ 293077 h 386861"/>
              <a:gd name="connsiteX40" fmla="*/ 4618892 w 6729046"/>
              <a:gd name="connsiteY40" fmla="*/ 281354 h 386861"/>
              <a:gd name="connsiteX41" fmla="*/ 4771292 w 6729046"/>
              <a:gd name="connsiteY41" fmla="*/ 246184 h 386861"/>
              <a:gd name="connsiteX42" fmla="*/ 4865077 w 6729046"/>
              <a:gd name="connsiteY42" fmla="*/ 222738 h 386861"/>
              <a:gd name="connsiteX43" fmla="*/ 4970585 w 6729046"/>
              <a:gd name="connsiteY43" fmla="*/ 211015 h 386861"/>
              <a:gd name="connsiteX44" fmla="*/ 5029200 w 6729046"/>
              <a:gd name="connsiteY44" fmla="*/ 199292 h 386861"/>
              <a:gd name="connsiteX45" fmla="*/ 5076092 w 6729046"/>
              <a:gd name="connsiteY45" fmla="*/ 187569 h 386861"/>
              <a:gd name="connsiteX46" fmla="*/ 5205046 w 6729046"/>
              <a:gd name="connsiteY46" fmla="*/ 175846 h 386861"/>
              <a:gd name="connsiteX47" fmla="*/ 5322277 w 6729046"/>
              <a:gd name="connsiteY47" fmla="*/ 152400 h 386861"/>
              <a:gd name="connsiteX48" fmla="*/ 5404339 w 6729046"/>
              <a:gd name="connsiteY48" fmla="*/ 140677 h 386861"/>
              <a:gd name="connsiteX49" fmla="*/ 5486400 w 6729046"/>
              <a:gd name="connsiteY49" fmla="*/ 117231 h 386861"/>
              <a:gd name="connsiteX50" fmla="*/ 5545016 w 6729046"/>
              <a:gd name="connsiteY50" fmla="*/ 58615 h 386861"/>
              <a:gd name="connsiteX51" fmla="*/ 5580185 w 6729046"/>
              <a:gd name="connsiteY51" fmla="*/ 46892 h 386861"/>
              <a:gd name="connsiteX52" fmla="*/ 5697416 w 6729046"/>
              <a:gd name="connsiteY52" fmla="*/ 23446 h 386861"/>
              <a:gd name="connsiteX53" fmla="*/ 5779477 w 6729046"/>
              <a:gd name="connsiteY53" fmla="*/ 0 h 386861"/>
              <a:gd name="connsiteX54" fmla="*/ 5826369 w 6729046"/>
              <a:gd name="connsiteY54" fmla="*/ 11723 h 386861"/>
              <a:gd name="connsiteX55" fmla="*/ 5861539 w 6729046"/>
              <a:gd name="connsiteY55" fmla="*/ 35169 h 386861"/>
              <a:gd name="connsiteX56" fmla="*/ 5967046 w 6729046"/>
              <a:gd name="connsiteY56" fmla="*/ 58615 h 386861"/>
              <a:gd name="connsiteX57" fmla="*/ 6025662 w 6729046"/>
              <a:gd name="connsiteY57" fmla="*/ 70338 h 386861"/>
              <a:gd name="connsiteX58" fmla="*/ 6060831 w 6729046"/>
              <a:gd name="connsiteY58" fmla="*/ 82061 h 386861"/>
              <a:gd name="connsiteX59" fmla="*/ 6107723 w 6729046"/>
              <a:gd name="connsiteY59" fmla="*/ 93784 h 386861"/>
              <a:gd name="connsiteX60" fmla="*/ 6189785 w 6729046"/>
              <a:gd name="connsiteY60" fmla="*/ 82061 h 386861"/>
              <a:gd name="connsiteX61" fmla="*/ 6283569 w 6729046"/>
              <a:gd name="connsiteY61" fmla="*/ 93784 h 386861"/>
              <a:gd name="connsiteX62" fmla="*/ 6435969 w 6729046"/>
              <a:gd name="connsiteY62" fmla="*/ 105507 h 386861"/>
              <a:gd name="connsiteX63" fmla="*/ 6506308 w 6729046"/>
              <a:gd name="connsiteY63" fmla="*/ 128954 h 386861"/>
              <a:gd name="connsiteX64" fmla="*/ 6576646 w 6729046"/>
              <a:gd name="connsiteY64" fmla="*/ 117231 h 386861"/>
              <a:gd name="connsiteX65" fmla="*/ 6635262 w 6729046"/>
              <a:gd name="connsiteY65" fmla="*/ 105507 h 386861"/>
              <a:gd name="connsiteX66" fmla="*/ 6729046 w 6729046"/>
              <a:gd name="connsiteY66" fmla="*/ 105507 h 38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729046" h="386861">
                <a:moveTo>
                  <a:pt x="0" y="269631"/>
                </a:moveTo>
                <a:lnTo>
                  <a:pt x="586154" y="281354"/>
                </a:lnTo>
                <a:cubicBezTo>
                  <a:pt x="709095" y="285745"/>
                  <a:pt x="605210" y="304434"/>
                  <a:pt x="750277" y="316523"/>
                </a:cubicBezTo>
                <a:lnTo>
                  <a:pt x="890954" y="328246"/>
                </a:lnTo>
                <a:cubicBezTo>
                  <a:pt x="906585" y="332154"/>
                  <a:pt x="923037" y="333622"/>
                  <a:pt x="937846" y="339969"/>
                </a:cubicBezTo>
                <a:cubicBezTo>
                  <a:pt x="950796" y="345519"/>
                  <a:pt x="960783" y="356425"/>
                  <a:pt x="973016" y="363415"/>
                </a:cubicBezTo>
                <a:cubicBezTo>
                  <a:pt x="988189" y="372085"/>
                  <a:pt x="1004277" y="379046"/>
                  <a:pt x="1019908" y="386861"/>
                </a:cubicBezTo>
                <a:cubicBezTo>
                  <a:pt x="1113693" y="382953"/>
                  <a:pt x="1207894" y="384797"/>
                  <a:pt x="1301262" y="375138"/>
                </a:cubicBezTo>
                <a:cubicBezTo>
                  <a:pt x="1322194" y="372973"/>
                  <a:pt x="1339913" y="358347"/>
                  <a:pt x="1359877" y="351692"/>
                </a:cubicBezTo>
                <a:cubicBezTo>
                  <a:pt x="1375162" y="346597"/>
                  <a:pt x="1391138" y="343877"/>
                  <a:pt x="1406769" y="339969"/>
                </a:cubicBezTo>
                <a:cubicBezTo>
                  <a:pt x="1422400" y="328246"/>
                  <a:pt x="1436186" y="313538"/>
                  <a:pt x="1453662" y="304800"/>
                </a:cubicBezTo>
                <a:cubicBezTo>
                  <a:pt x="1468073" y="297595"/>
                  <a:pt x="1485269" y="298172"/>
                  <a:pt x="1500554" y="293077"/>
                </a:cubicBezTo>
                <a:cubicBezTo>
                  <a:pt x="1520518" y="286422"/>
                  <a:pt x="1540347" y="279042"/>
                  <a:pt x="1559169" y="269631"/>
                </a:cubicBezTo>
                <a:cubicBezTo>
                  <a:pt x="1650072" y="224179"/>
                  <a:pt x="1541110" y="263927"/>
                  <a:pt x="1629508" y="234461"/>
                </a:cubicBezTo>
                <a:cubicBezTo>
                  <a:pt x="1695391" y="190539"/>
                  <a:pt x="1656126" y="205967"/>
                  <a:pt x="1781908" y="222738"/>
                </a:cubicBezTo>
                <a:cubicBezTo>
                  <a:pt x="1801658" y="225371"/>
                  <a:pt x="1821193" y="229628"/>
                  <a:pt x="1840523" y="234461"/>
                </a:cubicBezTo>
                <a:cubicBezTo>
                  <a:pt x="1852511" y="237458"/>
                  <a:pt x="1863534" y="243974"/>
                  <a:pt x="1875692" y="246184"/>
                </a:cubicBezTo>
                <a:cubicBezTo>
                  <a:pt x="1906689" y="251820"/>
                  <a:pt x="1938338" y="253116"/>
                  <a:pt x="1969477" y="257907"/>
                </a:cubicBezTo>
                <a:cubicBezTo>
                  <a:pt x="2144448" y="284827"/>
                  <a:pt x="1847880" y="253248"/>
                  <a:pt x="2157046" y="281354"/>
                </a:cubicBezTo>
                <a:cubicBezTo>
                  <a:pt x="2172677" y="285262"/>
                  <a:pt x="2188447" y="288651"/>
                  <a:pt x="2203939" y="293077"/>
                </a:cubicBezTo>
                <a:cubicBezTo>
                  <a:pt x="2215821" y="296472"/>
                  <a:pt x="2226751" y="304800"/>
                  <a:pt x="2239108" y="304800"/>
                </a:cubicBezTo>
                <a:cubicBezTo>
                  <a:pt x="2321262" y="304800"/>
                  <a:pt x="2403231" y="296985"/>
                  <a:pt x="2485292" y="293077"/>
                </a:cubicBezTo>
                <a:cubicBezTo>
                  <a:pt x="2648136" y="252367"/>
                  <a:pt x="2474239" y="292370"/>
                  <a:pt x="2872154" y="269631"/>
                </a:cubicBezTo>
                <a:cubicBezTo>
                  <a:pt x="2885695" y="268857"/>
                  <a:pt x="2983272" y="250643"/>
                  <a:pt x="3001108" y="246184"/>
                </a:cubicBezTo>
                <a:cubicBezTo>
                  <a:pt x="3013096" y="243187"/>
                  <a:pt x="3024160" y="236884"/>
                  <a:pt x="3036277" y="234461"/>
                </a:cubicBezTo>
                <a:cubicBezTo>
                  <a:pt x="3063372" y="229042"/>
                  <a:pt x="3090985" y="226646"/>
                  <a:pt x="3118339" y="222738"/>
                </a:cubicBezTo>
                <a:cubicBezTo>
                  <a:pt x="3198608" y="195982"/>
                  <a:pt x="3141319" y="208983"/>
                  <a:pt x="3294185" y="234461"/>
                </a:cubicBezTo>
                <a:lnTo>
                  <a:pt x="3364523" y="246184"/>
                </a:lnTo>
                <a:cubicBezTo>
                  <a:pt x="3399163" y="263504"/>
                  <a:pt x="3432608" y="281850"/>
                  <a:pt x="3470031" y="293077"/>
                </a:cubicBezTo>
                <a:cubicBezTo>
                  <a:pt x="3490513" y="299222"/>
                  <a:pt x="3582288" y="313740"/>
                  <a:pt x="3598985" y="316523"/>
                </a:cubicBezTo>
                <a:cubicBezTo>
                  <a:pt x="3688862" y="312615"/>
                  <a:pt x="3778900" y="311446"/>
                  <a:pt x="3868616" y="304800"/>
                </a:cubicBezTo>
                <a:cubicBezTo>
                  <a:pt x="3884684" y="303610"/>
                  <a:pt x="3900699" y="299424"/>
                  <a:pt x="3915508" y="293077"/>
                </a:cubicBezTo>
                <a:cubicBezTo>
                  <a:pt x="3928458" y="287527"/>
                  <a:pt x="3937802" y="275353"/>
                  <a:pt x="3950677" y="269631"/>
                </a:cubicBezTo>
                <a:cubicBezTo>
                  <a:pt x="3973262" y="259593"/>
                  <a:pt x="3997570" y="254000"/>
                  <a:pt x="4021016" y="246184"/>
                </a:cubicBezTo>
                <a:lnTo>
                  <a:pt x="4056185" y="234461"/>
                </a:lnTo>
                <a:cubicBezTo>
                  <a:pt x="4062949" y="235137"/>
                  <a:pt x="4174787" y="237628"/>
                  <a:pt x="4208585" y="257907"/>
                </a:cubicBezTo>
                <a:cubicBezTo>
                  <a:pt x="4218063" y="263594"/>
                  <a:pt x="4223400" y="274449"/>
                  <a:pt x="4232031" y="281354"/>
                </a:cubicBezTo>
                <a:cubicBezTo>
                  <a:pt x="4264495" y="307325"/>
                  <a:pt x="4265224" y="304141"/>
                  <a:pt x="4302369" y="316523"/>
                </a:cubicBezTo>
                <a:cubicBezTo>
                  <a:pt x="4372708" y="312615"/>
                  <a:pt x="4443227" y="311178"/>
                  <a:pt x="4513385" y="304800"/>
                </a:cubicBezTo>
                <a:cubicBezTo>
                  <a:pt x="4529431" y="303341"/>
                  <a:pt x="4544549" y="296572"/>
                  <a:pt x="4560277" y="293077"/>
                </a:cubicBezTo>
                <a:cubicBezTo>
                  <a:pt x="4579728" y="288755"/>
                  <a:pt x="4599354" y="285262"/>
                  <a:pt x="4618892" y="281354"/>
                </a:cubicBezTo>
                <a:cubicBezTo>
                  <a:pt x="4709694" y="235952"/>
                  <a:pt x="4623594" y="272248"/>
                  <a:pt x="4771292" y="246184"/>
                </a:cubicBezTo>
                <a:cubicBezTo>
                  <a:pt x="4803025" y="240584"/>
                  <a:pt x="4833050" y="226296"/>
                  <a:pt x="4865077" y="222738"/>
                </a:cubicBezTo>
                <a:cubicBezTo>
                  <a:pt x="4900246" y="218830"/>
                  <a:pt x="4935555" y="216019"/>
                  <a:pt x="4970585" y="211015"/>
                </a:cubicBezTo>
                <a:cubicBezTo>
                  <a:pt x="4990310" y="208197"/>
                  <a:pt x="5009749" y="203614"/>
                  <a:pt x="5029200" y="199292"/>
                </a:cubicBezTo>
                <a:cubicBezTo>
                  <a:pt x="5044928" y="195797"/>
                  <a:pt x="5060122" y="189698"/>
                  <a:pt x="5076092" y="187569"/>
                </a:cubicBezTo>
                <a:cubicBezTo>
                  <a:pt x="5118875" y="181865"/>
                  <a:pt x="5162180" y="180889"/>
                  <a:pt x="5205046" y="175846"/>
                </a:cubicBezTo>
                <a:cubicBezTo>
                  <a:pt x="5335061" y="160550"/>
                  <a:pt x="5222647" y="170514"/>
                  <a:pt x="5322277" y="152400"/>
                </a:cubicBezTo>
                <a:cubicBezTo>
                  <a:pt x="5349463" y="147457"/>
                  <a:pt x="5377153" y="145620"/>
                  <a:pt x="5404339" y="140677"/>
                </a:cubicBezTo>
                <a:cubicBezTo>
                  <a:pt x="5436723" y="134789"/>
                  <a:pt x="5456268" y="127275"/>
                  <a:pt x="5486400" y="117231"/>
                </a:cubicBezTo>
                <a:lnTo>
                  <a:pt x="5545016" y="58615"/>
                </a:lnTo>
                <a:cubicBezTo>
                  <a:pt x="5553754" y="49877"/>
                  <a:pt x="5568303" y="50287"/>
                  <a:pt x="5580185" y="46892"/>
                </a:cubicBezTo>
                <a:cubicBezTo>
                  <a:pt x="5629152" y="32901"/>
                  <a:pt x="5642144" y="32658"/>
                  <a:pt x="5697416" y="23446"/>
                </a:cubicBezTo>
                <a:cubicBezTo>
                  <a:pt x="5714001" y="17918"/>
                  <a:pt x="5764757" y="0"/>
                  <a:pt x="5779477" y="0"/>
                </a:cubicBezTo>
                <a:cubicBezTo>
                  <a:pt x="5795589" y="0"/>
                  <a:pt x="5810738" y="7815"/>
                  <a:pt x="5826369" y="11723"/>
                </a:cubicBezTo>
                <a:cubicBezTo>
                  <a:pt x="5838092" y="19538"/>
                  <a:pt x="5848937" y="28868"/>
                  <a:pt x="5861539" y="35169"/>
                </a:cubicBezTo>
                <a:cubicBezTo>
                  <a:pt x="5891068" y="49933"/>
                  <a:pt x="5938743" y="53469"/>
                  <a:pt x="5967046" y="58615"/>
                </a:cubicBezTo>
                <a:cubicBezTo>
                  <a:pt x="5986650" y="62179"/>
                  <a:pt x="6006331" y="65505"/>
                  <a:pt x="6025662" y="70338"/>
                </a:cubicBezTo>
                <a:cubicBezTo>
                  <a:pt x="6037650" y="73335"/>
                  <a:pt x="6048949" y="78666"/>
                  <a:pt x="6060831" y="82061"/>
                </a:cubicBezTo>
                <a:cubicBezTo>
                  <a:pt x="6076323" y="86487"/>
                  <a:pt x="6092092" y="89876"/>
                  <a:pt x="6107723" y="93784"/>
                </a:cubicBezTo>
                <a:cubicBezTo>
                  <a:pt x="6135077" y="89876"/>
                  <a:pt x="6162153" y="82061"/>
                  <a:pt x="6189785" y="82061"/>
                </a:cubicBezTo>
                <a:cubicBezTo>
                  <a:pt x="6221290" y="82061"/>
                  <a:pt x="6252206" y="90797"/>
                  <a:pt x="6283569" y="93784"/>
                </a:cubicBezTo>
                <a:cubicBezTo>
                  <a:pt x="6334290" y="98615"/>
                  <a:pt x="6385169" y="101599"/>
                  <a:pt x="6435969" y="105507"/>
                </a:cubicBezTo>
                <a:cubicBezTo>
                  <a:pt x="6459415" y="113323"/>
                  <a:pt x="6481930" y="133017"/>
                  <a:pt x="6506308" y="128954"/>
                </a:cubicBezTo>
                <a:lnTo>
                  <a:pt x="6576646" y="117231"/>
                </a:lnTo>
                <a:cubicBezTo>
                  <a:pt x="6596250" y="113666"/>
                  <a:pt x="6615395" y="107035"/>
                  <a:pt x="6635262" y="105507"/>
                </a:cubicBezTo>
                <a:cubicBezTo>
                  <a:pt x="6666431" y="103109"/>
                  <a:pt x="6697785" y="105507"/>
                  <a:pt x="6729046" y="105507"/>
                </a:cubicBezTo>
              </a:path>
            </a:pathLst>
          </a:cu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p:cNvSpPr txBox="1"/>
          <p:nvPr/>
        </p:nvSpPr>
        <p:spPr>
          <a:xfrm>
            <a:off x="1781911" y="1513675"/>
            <a:ext cx="4771288" cy="584775"/>
          </a:xfrm>
          <a:prstGeom prst="rect">
            <a:avLst/>
          </a:prstGeom>
          <a:noFill/>
        </p:spPr>
        <p:txBody>
          <a:bodyPr wrap="square" rtlCol="0">
            <a:spAutoFit/>
          </a:bodyPr>
          <a:lstStyle/>
          <a:p>
            <a:r>
              <a:rPr lang="en-US" sz="3200" dirty="0" smtClean="0">
                <a:solidFill>
                  <a:srgbClr val="00B050"/>
                </a:solidFill>
              </a:rPr>
              <a:t>Performance / </a:t>
            </a:r>
            <a:r>
              <a:rPr lang="en-US" sz="3200" dirty="0" err="1" smtClean="0">
                <a:solidFill>
                  <a:srgbClr val="00B050"/>
                </a:solidFill>
              </a:rPr>
              <a:t>kwaliteit</a:t>
            </a:r>
            <a:endParaRPr lang="en-US" sz="3200" dirty="0" smtClean="0">
              <a:solidFill>
                <a:srgbClr val="00B050"/>
              </a:solidFill>
            </a:endParaRPr>
          </a:p>
        </p:txBody>
      </p:sp>
    </p:spTree>
    <p:extLst>
      <p:ext uri="{BB962C8B-B14F-4D97-AF65-F5344CB8AC3E}">
        <p14:creationId xmlns:p14="http://schemas.microsoft.com/office/powerpoint/2010/main" val="214818747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825625"/>
            <a:ext cx="3263645" cy="4351338"/>
          </a:xfrm>
        </p:spPr>
        <p:txBody>
          <a:bodyPr>
            <a:normAutofit/>
          </a:bodyPr>
          <a:lstStyle/>
          <a:p>
            <a:r>
              <a:rPr lang="en-GB" dirty="0" err="1" smtClean="0"/>
              <a:t>Welke</a:t>
            </a:r>
            <a:r>
              <a:rPr lang="en-GB" dirty="0" smtClean="0"/>
              <a:t> </a:t>
            </a:r>
            <a:r>
              <a:rPr lang="en-GB" dirty="0" err="1"/>
              <a:t>versterkingsstrategie</a:t>
            </a:r>
            <a:r>
              <a:rPr lang="en-GB" dirty="0"/>
              <a:t> is </a:t>
            </a:r>
            <a:r>
              <a:rPr lang="en-GB" dirty="0" err="1"/>
              <a:t>optimaal</a:t>
            </a:r>
            <a:r>
              <a:rPr lang="en-GB" dirty="0"/>
              <a:t>?</a:t>
            </a:r>
          </a:p>
          <a:p>
            <a:r>
              <a:rPr lang="en-GB" dirty="0" err="1" smtClean="0"/>
              <a:t>Hoogtegebaseerd</a:t>
            </a:r>
            <a:endParaRPr lang="en-GB" dirty="0" smtClean="0"/>
          </a:p>
          <a:p>
            <a:pPr lvl="1"/>
            <a:r>
              <a:rPr lang="en-GB" dirty="0" smtClean="0"/>
              <a:t>Per </a:t>
            </a:r>
            <a:r>
              <a:rPr lang="en-GB" dirty="0" err="1" smtClean="0"/>
              <a:t>vak</a:t>
            </a:r>
            <a:r>
              <a:rPr lang="en-GB" dirty="0" smtClean="0"/>
              <a:t> </a:t>
            </a:r>
            <a:r>
              <a:rPr lang="en-GB" dirty="0" err="1" smtClean="0"/>
              <a:t>kritische</a:t>
            </a:r>
            <a:r>
              <a:rPr lang="en-GB" dirty="0" smtClean="0"/>
              <a:t> </a:t>
            </a:r>
            <a:r>
              <a:rPr lang="en-GB" dirty="0" err="1" smtClean="0"/>
              <a:t>hoogte</a:t>
            </a:r>
            <a:r>
              <a:rPr lang="en-GB" dirty="0" smtClean="0"/>
              <a:t> </a:t>
            </a:r>
            <a:r>
              <a:rPr lang="en-GB" dirty="0" err="1" smtClean="0"/>
              <a:t>obv</a:t>
            </a:r>
            <a:r>
              <a:rPr lang="en-GB" dirty="0" smtClean="0"/>
              <a:t> PROMOTOR</a:t>
            </a:r>
            <a:endParaRPr lang="en-GB" dirty="0"/>
          </a:p>
          <a:p>
            <a:r>
              <a:rPr lang="en-GB" dirty="0" err="1"/>
              <a:t>Risicogebaseerd</a:t>
            </a:r>
            <a:r>
              <a:rPr lang="en-GB" dirty="0"/>
              <a:t> – </a:t>
            </a:r>
            <a:r>
              <a:rPr lang="en-GB" dirty="0" err="1"/>
              <a:t>projecten</a:t>
            </a:r>
            <a:endParaRPr lang="en-GB" dirty="0"/>
          </a:p>
          <a:p>
            <a:r>
              <a:rPr lang="en-GB" dirty="0" err="1"/>
              <a:t>Risicogebaseerd</a:t>
            </a:r>
            <a:r>
              <a:rPr lang="en-GB" dirty="0"/>
              <a:t> – </a:t>
            </a:r>
            <a:r>
              <a:rPr lang="en-GB" dirty="0" err="1"/>
              <a:t>onderhoud</a:t>
            </a:r>
            <a:endParaRPr lang="en-GB" dirty="0"/>
          </a:p>
          <a:p>
            <a:r>
              <a:rPr lang="en-GB" dirty="0" err="1" smtClean="0"/>
              <a:t>Veroudering</a:t>
            </a:r>
            <a:r>
              <a:rPr lang="en-GB" dirty="0" smtClean="0"/>
              <a:t> </a:t>
            </a:r>
            <a:r>
              <a:rPr lang="en-GB" dirty="0" err="1"/>
              <a:t>obv</a:t>
            </a:r>
            <a:r>
              <a:rPr lang="en-GB" dirty="0"/>
              <a:t> </a:t>
            </a:r>
            <a:r>
              <a:rPr lang="en-GB" dirty="0" err="1"/>
              <a:t>zetting</a:t>
            </a:r>
            <a:r>
              <a:rPr lang="en-GB" dirty="0"/>
              <a:t> met </a:t>
            </a:r>
            <a:r>
              <a:rPr lang="en-GB" dirty="0" err="1"/>
              <a:t>onzekerheid</a:t>
            </a:r>
            <a:endParaRPr lang="en-GB" dirty="0"/>
          </a:p>
          <a:p>
            <a:endParaRPr lang="nl-NL" dirty="0"/>
          </a:p>
        </p:txBody>
      </p:sp>
      <p:sp>
        <p:nvSpPr>
          <p:cNvPr id="3" name="Title 2"/>
          <p:cNvSpPr>
            <a:spLocks noGrp="1"/>
          </p:cNvSpPr>
          <p:nvPr>
            <p:ph type="title"/>
          </p:nvPr>
        </p:nvSpPr>
        <p:spPr/>
        <p:txBody>
          <a:bodyPr/>
          <a:lstStyle/>
          <a:p>
            <a:r>
              <a:rPr lang="en-GB" dirty="0"/>
              <a:t>Case 1: </a:t>
            </a:r>
            <a:r>
              <a:rPr lang="en-GB" dirty="0" err="1"/>
              <a:t>Regionale</a:t>
            </a:r>
            <a:r>
              <a:rPr lang="en-GB" dirty="0"/>
              <a:t> </a:t>
            </a:r>
            <a:r>
              <a:rPr lang="en-GB" dirty="0" err="1"/>
              <a:t>waterkeringen</a:t>
            </a:r>
            <a:r>
              <a:rPr lang="en-GB" dirty="0"/>
              <a:t> Noord-Nederland</a:t>
            </a:r>
            <a:endParaRPr lang="nl-NL" dirty="0"/>
          </a:p>
        </p:txBody>
      </p:sp>
      <p:sp>
        <p:nvSpPr>
          <p:cNvPr id="4" name="Text Placeholder 3"/>
          <p:cNvSpPr>
            <a:spLocks noGrp="1"/>
          </p:cNvSpPr>
          <p:nvPr>
            <p:ph type="body" idx="11"/>
          </p:nvPr>
        </p:nvSpPr>
        <p:spPr/>
        <p:txBody>
          <a:bodyPr/>
          <a:lstStyle/>
          <a:p>
            <a:endParaRPr lang="nl-NL"/>
          </a:p>
        </p:txBody>
      </p:sp>
      <p:pic>
        <p:nvPicPr>
          <p:cNvPr id="18" name="Picture 2" descr="N:\Deltabox\Postbox\Heijer,den Frank\Van_Rolf_27feb2017\GIS_Rolf\Geologische_zones_met_kruindali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49493" y="1494771"/>
            <a:ext cx="3468384" cy="4903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06342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825625"/>
            <a:ext cx="4786946" cy="4351338"/>
          </a:xfrm>
        </p:spPr>
        <p:txBody>
          <a:bodyPr/>
          <a:lstStyle/>
          <a:p>
            <a:r>
              <a:rPr lang="en-US" dirty="0" err="1" smtClean="0"/>
              <a:t>Obv</a:t>
            </a:r>
            <a:r>
              <a:rPr lang="en-US" dirty="0" smtClean="0"/>
              <a:t> </a:t>
            </a:r>
            <a:r>
              <a:rPr lang="en-US" dirty="0" err="1" smtClean="0"/>
              <a:t>hoogte</a:t>
            </a:r>
            <a:r>
              <a:rPr lang="en-US" dirty="0" smtClean="0"/>
              <a:t>:  </a:t>
            </a:r>
            <a:r>
              <a:rPr lang="en-US" dirty="0" err="1" smtClean="0"/>
              <a:t>conservatief</a:t>
            </a:r>
            <a:r>
              <a:rPr lang="en-US" dirty="0" smtClean="0"/>
              <a:t>, </a:t>
            </a:r>
            <a:r>
              <a:rPr lang="en-US" dirty="0" err="1" smtClean="0"/>
              <a:t>relatief</a:t>
            </a:r>
            <a:r>
              <a:rPr lang="en-US" dirty="0" smtClean="0"/>
              <a:t> </a:t>
            </a:r>
            <a:r>
              <a:rPr lang="en-US" dirty="0" err="1" smtClean="0"/>
              <a:t>hoge</a:t>
            </a:r>
            <a:r>
              <a:rPr lang="en-US" dirty="0" smtClean="0"/>
              <a:t> </a:t>
            </a:r>
            <a:r>
              <a:rPr lang="en-US" dirty="0" err="1" smtClean="0"/>
              <a:t>investering</a:t>
            </a:r>
            <a:endParaRPr lang="en-US" dirty="0" smtClean="0"/>
          </a:p>
          <a:p>
            <a:r>
              <a:rPr lang="en-US" dirty="0" err="1" smtClean="0"/>
              <a:t>Obv</a:t>
            </a:r>
            <a:r>
              <a:rPr lang="en-US" dirty="0" smtClean="0"/>
              <a:t> </a:t>
            </a:r>
            <a:r>
              <a:rPr lang="en-US" dirty="0" err="1" smtClean="0"/>
              <a:t>risico</a:t>
            </a:r>
            <a:r>
              <a:rPr lang="en-US" dirty="0" smtClean="0"/>
              <a:t>: </a:t>
            </a:r>
            <a:r>
              <a:rPr lang="en-US" dirty="0" err="1" smtClean="0"/>
              <a:t>korte</a:t>
            </a:r>
            <a:r>
              <a:rPr lang="en-US" dirty="0" smtClean="0"/>
              <a:t> </a:t>
            </a:r>
            <a:r>
              <a:rPr lang="en-US" dirty="0" err="1" smtClean="0"/>
              <a:t>planperiode</a:t>
            </a:r>
            <a:r>
              <a:rPr lang="en-US" dirty="0" smtClean="0"/>
              <a:t> </a:t>
            </a:r>
            <a:r>
              <a:rPr lang="en-US" dirty="0" err="1" smtClean="0"/>
              <a:t>goedkoper</a:t>
            </a:r>
            <a:endParaRPr lang="en-US" dirty="0" smtClean="0"/>
          </a:p>
          <a:p>
            <a:r>
              <a:rPr lang="en-US" dirty="0" err="1" smtClean="0"/>
              <a:t>Voorlopige</a:t>
            </a:r>
            <a:r>
              <a:rPr lang="en-US" dirty="0" smtClean="0"/>
              <a:t> </a:t>
            </a:r>
            <a:r>
              <a:rPr lang="en-US" dirty="0" err="1" smtClean="0"/>
              <a:t>conclusie</a:t>
            </a:r>
            <a:r>
              <a:rPr lang="en-US" dirty="0" smtClean="0"/>
              <a:t>: </a:t>
            </a:r>
            <a:r>
              <a:rPr lang="en-US" dirty="0" err="1" smtClean="0"/>
              <a:t>Onderhoudsoptie</a:t>
            </a:r>
            <a:r>
              <a:rPr lang="en-US" dirty="0" smtClean="0"/>
              <a:t> </a:t>
            </a:r>
            <a:r>
              <a:rPr lang="en-US" dirty="0" err="1" smtClean="0"/>
              <a:t>lijkt</a:t>
            </a:r>
            <a:r>
              <a:rPr lang="en-US" dirty="0" smtClean="0"/>
              <a:t> </a:t>
            </a:r>
            <a:r>
              <a:rPr lang="en-US" dirty="0" err="1" smtClean="0"/>
              <a:t>inderdaad</a:t>
            </a:r>
            <a:r>
              <a:rPr lang="en-US" dirty="0" smtClean="0"/>
              <a:t> </a:t>
            </a:r>
            <a:r>
              <a:rPr lang="en-US" dirty="0" err="1" smtClean="0"/>
              <a:t>interessant</a:t>
            </a:r>
            <a:endParaRPr lang="nl-NL" dirty="0"/>
          </a:p>
        </p:txBody>
      </p:sp>
      <p:sp>
        <p:nvSpPr>
          <p:cNvPr id="3" name="Title 2"/>
          <p:cNvSpPr>
            <a:spLocks noGrp="1"/>
          </p:cNvSpPr>
          <p:nvPr>
            <p:ph type="title"/>
          </p:nvPr>
        </p:nvSpPr>
        <p:spPr/>
        <p:txBody>
          <a:bodyPr/>
          <a:lstStyle/>
          <a:p>
            <a:r>
              <a:rPr lang="en-GB" dirty="0"/>
              <a:t>Case 1: </a:t>
            </a:r>
            <a:r>
              <a:rPr lang="en-GB" dirty="0" err="1"/>
              <a:t>Regionale</a:t>
            </a:r>
            <a:r>
              <a:rPr lang="en-GB" dirty="0"/>
              <a:t> </a:t>
            </a:r>
            <a:r>
              <a:rPr lang="en-GB" dirty="0" err="1"/>
              <a:t>waterkeringen</a:t>
            </a:r>
            <a:r>
              <a:rPr lang="en-GB" dirty="0"/>
              <a:t> Noord-Nederland</a:t>
            </a:r>
            <a:endParaRPr lang="nl-NL" dirty="0"/>
          </a:p>
        </p:txBody>
      </p:sp>
      <p:sp>
        <p:nvSpPr>
          <p:cNvPr id="4" name="Text Placeholder 3"/>
          <p:cNvSpPr>
            <a:spLocks noGrp="1"/>
          </p:cNvSpPr>
          <p:nvPr>
            <p:ph type="body" idx="11"/>
          </p:nvPr>
        </p:nvSpPr>
        <p:spPr/>
        <p:txBody>
          <a:bodyPr/>
          <a:lstStyle/>
          <a:p>
            <a:endParaRPr lang="nl-NL"/>
          </a:p>
        </p:txBody>
      </p:sp>
      <p:graphicFrame>
        <p:nvGraphicFramePr>
          <p:cNvPr id="5" name="Content Placeholder 4"/>
          <p:cNvGraphicFramePr>
            <a:graphicFrameLocks/>
          </p:cNvGraphicFramePr>
          <p:nvPr>
            <p:extLst>
              <p:ext uri="{D42A27DB-BD31-4B8C-83A1-F6EECF244321}">
                <p14:modId xmlns:p14="http://schemas.microsoft.com/office/powerpoint/2010/main" val="4174500127"/>
              </p:ext>
            </p:extLst>
          </p:nvPr>
        </p:nvGraphicFramePr>
        <p:xfrm>
          <a:off x="1008184" y="4899290"/>
          <a:ext cx="6781799" cy="1277673"/>
        </p:xfrm>
        <a:graphic>
          <a:graphicData uri="http://schemas.openxmlformats.org/drawingml/2006/table">
            <a:tbl>
              <a:tblPr>
                <a:tableStyleId>{9D7B26C5-4107-4FEC-AEDC-1716B250A1EF}</a:tableStyleId>
              </a:tblPr>
              <a:tblGrid>
                <a:gridCol w="778771">
                  <a:extLst>
                    <a:ext uri="{9D8B030D-6E8A-4147-A177-3AD203B41FA5}">
                      <a16:colId xmlns="" xmlns:a16="http://schemas.microsoft.com/office/drawing/2014/main" val="20000"/>
                    </a:ext>
                  </a:extLst>
                </a:gridCol>
                <a:gridCol w="1573767">
                  <a:extLst>
                    <a:ext uri="{9D8B030D-6E8A-4147-A177-3AD203B41FA5}">
                      <a16:colId xmlns="" xmlns:a16="http://schemas.microsoft.com/office/drawing/2014/main" val="20001"/>
                    </a:ext>
                  </a:extLst>
                </a:gridCol>
                <a:gridCol w="1573767">
                  <a:extLst>
                    <a:ext uri="{9D8B030D-6E8A-4147-A177-3AD203B41FA5}">
                      <a16:colId xmlns="" xmlns:a16="http://schemas.microsoft.com/office/drawing/2014/main" val="20002"/>
                    </a:ext>
                  </a:extLst>
                </a:gridCol>
                <a:gridCol w="1427747">
                  <a:extLst>
                    <a:ext uri="{9D8B030D-6E8A-4147-A177-3AD203B41FA5}">
                      <a16:colId xmlns="" xmlns:a16="http://schemas.microsoft.com/office/drawing/2014/main" val="20003"/>
                    </a:ext>
                  </a:extLst>
                </a:gridCol>
                <a:gridCol w="1427747">
                  <a:extLst>
                    <a:ext uri="{9D8B030D-6E8A-4147-A177-3AD203B41FA5}">
                      <a16:colId xmlns="" xmlns:a16="http://schemas.microsoft.com/office/drawing/2014/main" val="20004"/>
                    </a:ext>
                  </a:extLst>
                </a:gridCol>
              </a:tblGrid>
              <a:tr h="533400">
                <a:tc>
                  <a:txBody>
                    <a:bodyPr/>
                    <a:lstStyle/>
                    <a:p>
                      <a:pPr algn="ctr" fontAlgn="b"/>
                      <a:r>
                        <a:rPr lang="en-US" sz="1100" u="none" strike="noStrike" dirty="0" err="1">
                          <a:effectLst/>
                        </a:rPr>
                        <a:t>Berekening</a:t>
                      </a:r>
                      <a:endParaRPr lang="en-US" sz="1100" u="none" strike="noStrike" dirty="0">
                        <a:effectLst/>
                      </a:endParaRPr>
                    </a:p>
                    <a:p>
                      <a:pPr algn="ctr" fontAlgn="b"/>
                      <a:endParaRPr lang="en-GB" sz="1100" b="0" i="0" u="none" strike="noStrike" dirty="0">
                        <a:solidFill>
                          <a:srgbClr val="000000"/>
                        </a:solidFill>
                        <a:effectLst/>
                        <a:latin typeface="Calibri"/>
                      </a:endParaRPr>
                    </a:p>
                  </a:txBody>
                  <a:tcPr marL="9525" marR="9525" marT="9525" marB="0" anchor="b">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endParaRPr lang="en-US" sz="1100" b="0" i="0" u="none" strike="noStrike" dirty="0">
                        <a:solidFill>
                          <a:schemeClr val="tx1"/>
                        </a:solidFill>
                        <a:effectLst/>
                        <a:latin typeface="Calibri"/>
                      </a:endParaRPr>
                    </a:p>
                    <a:p>
                      <a:pPr algn="ctr" fontAlgn="b"/>
                      <a:r>
                        <a:rPr lang="en-US" sz="1100" b="0" i="0" u="none" strike="noStrike" dirty="0" err="1">
                          <a:solidFill>
                            <a:schemeClr val="tx1"/>
                          </a:solidFill>
                          <a:effectLst/>
                          <a:latin typeface="Calibri"/>
                        </a:rPr>
                        <a:t>Beschrijving</a:t>
                      </a:r>
                      <a:endParaRPr lang="en-US" sz="1100" b="0" i="0" u="none" strike="noStrike" dirty="0">
                        <a:solidFill>
                          <a:schemeClr val="tx1"/>
                        </a:solidFill>
                        <a:effectLst/>
                        <a:latin typeface="Calibri"/>
                      </a:endParaRPr>
                    </a:p>
                    <a:p>
                      <a:pPr algn="ctr" fontAlgn="b"/>
                      <a:endParaRPr lang="en-GB" sz="1100" b="0" i="0" u="none" strike="noStrike" dirty="0">
                        <a:solidFill>
                          <a:schemeClr val="tx1"/>
                        </a:solidFill>
                        <a:effectLst/>
                        <a:latin typeface="Calibri"/>
                      </a:endParaRPr>
                    </a:p>
                  </a:txBody>
                  <a:tcPr marL="9525" marR="9525" marT="9525" marB="0" anchor="b">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100" u="none" strike="noStrike" dirty="0">
                          <a:solidFill>
                            <a:schemeClr val="tx1"/>
                          </a:solidFill>
                          <a:effectLst/>
                        </a:rPr>
                        <a:t> </a:t>
                      </a:r>
                    </a:p>
                    <a:p>
                      <a:pPr algn="ctr" fontAlgn="b"/>
                      <a:r>
                        <a:rPr lang="en-US" sz="1100" u="none" strike="noStrike" dirty="0">
                          <a:solidFill>
                            <a:schemeClr val="tx1"/>
                          </a:solidFill>
                          <a:effectLst/>
                        </a:rPr>
                        <a:t>Median </a:t>
                      </a:r>
                      <a:r>
                        <a:rPr lang="en-US" sz="1100" u="none" strike="noStrike" dirty="0" err="1">
                          <a:solidFill>
                            <a:schemeClr val="tx1"/>
                          </a:solidFill>
                          <a:effectLst/>
                        </a:rPr>
                        <a:t>Investering</a:t>
                      </a:r>
                      <a:endParaRPr lang="en-US" sz="1100" u="none" strike="noStrike" dirty="0">
                        <a:solidFill>
                          <a:schemeClr val="tx1"/>
                        </a:solidFill>
                        <a:effectLst/>
                      </a:endParaRPr>
                    </a:p>
                    <a:p>
                      <a:pPr algn="ctr" fontAlgn="b"/>
                      <a:endParaRPr lang="en-GB" sz="1100" b="0" i="0" u="none" strike="noStrike" dirty="0">
                        <a:solidFill>
                          <a:schemeClr val="tx1"/>
                        </a:solidFill>
                        <a:effectLst/>
                        <a:latin typeface="Calibri"/>
                      </a:endParaRPr>
                    </a:p>
                  </a:txBody>
                  <a:tcPr marL="9525" marR="9525" marT="9525" marB="0" anchor="b">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endParaRPr lang="en-US" sz="1100" u="none" strike="noStrike" dirty="0">
                        <a:effectLst/>
                      </a:endParaRPr>
                    </a:p>
                    <a:p>
                      <a:pPr algn="ctr" fontAlgn="b"/>
                      <a:r>
                        <a:rPr lang="en-US" sz="1100" u="none" strike="noStrike" dirty="0">
                          <a:effectLst/>
                        </a:rPr>
                        <a:t>Median NPV</a:t>
                      </a:r>
                      <a:r>
                        <a:rPr lang="en-US" sz="1100" u="none" strike="noStrike" baseline="0" dirty="0">
                          <a:effectLst/>
                        </a:rPr>
                        <a:t> </a:t>
                      </a:r>
                    </a:p>
                    <a:p>
                      <a:pPr algn="ctr" fontAlgn="b"/>
                      <a:endParaRPr lang="en-GB" sz="1100" b="0" i="0" u="none" strike="noStrike" dirty="0">
                        <a:solidFill>
                          <a:srgbClr val="000000"/>
                        </a:solidFill>
                        <a:effectLst/>
                        <a:latin typeface="Calibri"/>
                      </a:endParaRPr>
                    </a:p>
                  </a:txBody>
                  <a:tcPr marL="9525" marR="9525" marT="9525" marB="0" anchor="b">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endParaRPr lang="en-US" sz="1100" u="none" strike="noStrike" dirty="0">
                        <a:effectLst/>
                      </a:endParaRPr>
                    </a:p>
                    <a:p>
                      <a:pPr algn="ctr" fontAlgn="b"/>
                      <a:r>
                        <a:rPr lang="en-US" sz="1100" u="none" strike="noStrike" dirty="0">
                          <a:effectLst/>
                        </a:rPr>
                        <a:t>Gem.</a:t>
                      </a:r>
                      <a:r>
                        <a:rPr lang="en-US" sz="1100" u="none" strike="noStrike" baseline="0" dirty="0">
                          <a:effectLst/>
                        </a:rPr>
                        <a:t> </a:t>
                      </a:r>
                      <a:r>
                        <a:rPr lang="en-US" sz="1100" u="none" strike="noStrike" baseline="0" dirty="0" err="1">
                          <a:effectLst/>
                        </a:rPr>
                        <a:t>Risico</a:t>
                      </a:r>
                      <a:r>
                        <a:rPr lang="en-US" sz="1100" u="none" strike="noStrike" baseline="0" dirty="0">
                          <a:effectLst/>
                        </a:rPr>
                        <a:t> per </a:t>
                      </a:r>
                      <a:r>
                        <a:rPr lang="en-US" sz="1100" u="none" strike="noStrike" baseline="0" dirty="0" err="1">
                          <a:effectLst/>
                        </a:rPr>
                        <a:t>jaar</a:t>
                      </a:r>
                      <a:endParaRPr lang="en-US" sz="1100" u="none" strike="noStrike" baseline="0" dirty="0">
                        <a:effectLst/>
                      </a:endParaRPr>
                    </a:p>
                    <a:p>
                      <a:pPr algn="ctr" fontAlgn="b"/>
                      <a:endParaRPr lang="en-GB" sz="1100" b="0" i="0" u="none" strike="noStrike" dirty="0">
                        <a:solidFill>
                          <a:srgbClr val="000000"/>
                        </a:solidFill>
                        <a:effectLst/>
                        <a:latin typeface="Calibri"/>
                      </a:endParaRPr>
                    </a:p>
                  </a:txBody>
                  <a:tcPr marL="9525" marR="9525" marT="9525" marB="0" anchor="b">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0"/>
                  </a:ext>
                </a:extLst>
              </a:tr>
              <a:tr h="248091">
                <a:tc>
                  <a:txBody>
                    <a:bodyPr/>
                    <a:lstStyle/>
                    <a:p>
                      <a:pPr algn="ctr" fontAlgn="b"/>
                      <a:r>
                        <a:rPr lang="en-GB" sz="1100" u="none" strike="noStrike" dirty="0" smtClean="0">
                          <a:effectLst/>
                        </a:rPr>
                        <a:t>S1</a:t>
                      </a:r>
                      <a:endParaRPr lang="en-GB" sz="1100" b="0" i="0" u="none" strike="noStrike" dirty="0">
                        <a:solidFill>
                          <a:srgbClr val="000000"/>
                        </a:solidFill>
                        <a:effectLst/>
                        <a:latin typeface="Calibri"/>
                      </a:endParaRPr>
                    </a:p>
                  </a:txBody>
                  <a:tcPr marL="9525" marR="9525" marT="9525" marB="0" anchor="b">
                    <a:lnT w="12700" cap="flat" cmpd="sng" algn="ctr">
                      <a:solidFill>
                        <a:schemeClr val="tx1"/>
                      </a:solidFill>
                      <a:prstDash val="solid"/>
                      <a:round/>
                      <a:headEnd type="none" w="med" len="med"/>
                      <a:tailEnd type="none" w="med" len="med"/>
                    </a:lnT>
                    <a:solidFill>
                      <a:srgbClr val="F8F8F8"/>
                    </a:solidFill>
                  </a:tcPr>
                </a:tc>
                <a:tc>
                  <a:txBody>
                    <a:bodyPr/>
                    <a:lstStyle/>
                    <a:p>
                      <a:pPr algn="ctr" fontAlgn="b"/>
                      <a:r>
                        <a:rPr lang="en-US" sz="1100" b="0" i="0" u="none" strike="noStrike" dirty="0" err="1">
                          <a:solidFill>
                            <a:srgbClr val="000000"/>
                          </a:solidFill>
                          <a:effectLst/>
                          <a:latin typeface="Calibri"/>
                        </a:rPr>
                        <a:t>Hoogte</a:t>
                      </a:r>
                      <a:r>
                        <a:rPr lang="en-US" sz="1100" b="0" i="0" u="none" strike="noStrike" dirty="0">
                          <a:solidFill>
                            <a:srgbClr val="000000"/>
                          </a:solidFill>
                          <a:effectLst/>
                          <a:latin typeface="Calibri"/>
                        </a:rPr>
                        <a:t>: </a:t>
                      </a:r>
                      <a:r>
                        <a:rPr lang="en-US" sz="1100" b="0" i="0" u="none" strike="noStrike" dirty="0" err="1">
                          <a:solidFill>
                            <a:srgbClr val="000000"/>
                          </a:solidFill>
                          <a:effectLst/>
                          <a:latin typeface="Calibri"/>
                        </a:rPr>
                        <a:t>kritische</a:t>
                      </a:r>
                      <a:r>
                        <a:rPr lang="en-US" sz="1100" b="0" i="0" u="none" strike="noStrike" dirty="0">
                          <a:solidFill>
                            <a:srgbClr val="000000"/>
                          </a:solidFill>
                          <a:effectLst/>
                          <a:latin typeface="Calibri"/>
                        </a:rPr>
                        <a:t> </a:t>
                      </a:r>
                      <a:r>
                        <a:rPr lang="en-US" sz="1100" b="0" i="0" u="none" strike="noStrike" dirty="0" err="1">
                          <a:solidFill>
                            <a:srgbClr val="000000"/>
                          </a:solidFill>
                          <a:effectLst/>
                          <a:latin typeface="Calibri"/>
                        </a:rPr>
                        <a:t>hoogte</a:t>
                      </a:r>
                      <a:endParaRPr lang="en-GB" sz="1100" b="0" i="0" u="none" strike="noStrike" dirty="0">
                        <a:solidFill>
                          <a:srgbClr val="000000"/>
                        </a:solidFill>
                        <a:effectLst/>
                        <a:latin typeface="Calibri"/>
                      </a:endParaRPr>
                    </a:p>
                  </a:txBody>
                  <a:tcPr marL="9525" marR="9525" marT="9525" marB="0" anchor="b">
                    <a:lnT w="12700" cap="flat" cmpd="sng" algn="ctr">
                      <a:solidFill>
                        <a:schemeClr val="tx1"/>
                      </a:solidFill>
                      <a:prstDash val="solid"/>
                      <a:round/>
                      <a:headEnd type="none" w="med" len="med"/>
                      <a:tailEnd type="none" w="med" len="med"/>
                    </a:lnT>
                    <a:solidFill>
                      <a:srgbClr val="F8F8F8"/>
                    </a:solidFill>
                  </a:tcPr>
                </a:tc>
                <a:tc>
                  <a:txBody>
                    <a:bodyPr/>
                    <a:lstStyle/>
                    <a:p>
                      <a:pPr algn="ctr" fontAlgn="b"/>
                      <a:r>
                        <a:rPr lang="en-GB" sz="1100" u="none" strike="noStrike" dirty="0">
                          <a:effectLst/>
                        </a:rPr>
                        <a:t>172</a:t>
                      </a:r>
                      <a:endParaRPr lang="en-GB" sz="1100" b="0" i="0" u="none" strike="noStrike" dirty="0">
                        <a:solidFill>
                          <a:srgbClr val="000000"/>
                        </a:solidFill>
                        <a:effectLst/>
                        <a:latin typeface="Calibri"/>
                      </a:endParaRPr>
                    </a:p>
                  </a:txBody>
                  <a:tcPr marL="9525" marR="9525" marT="9525" marB="0" anchor="b">
                    <a:lnT w="12700" cap="flat" cmpd="sng" algn="ctr">
                      <a:solidFill>
                        <a:schemeClr val="tx1"/>
                      </a:solidFill>
                      <a:prstDash val="solid"/>
                      <a:round/>
                      <a:headEnd type="none" w="med" len="med"/>
                      <a:tailEnd type="none" w="med" len="med"/>
                    </a:lnT>
                    <a:solidFill>
                      <a:srgbClr val="F8F8F8"/>
                    </a:solidFill>
                  </a:tcPr>
                </a:tc>
                <a:tc>
                  <a:txBody>
                    <a:bodyPr/>
                    <a:lstStyle/>
                    <a:p>
                      <a:pPr algn="ctr" fontAlgn="b"/>
                      <a:r>
                        <a:rPr lang="en-GB" sz="1100" u="none" strike="noStrike" dirty="0">
                          <a:effectLst/>
                        </a:rPr>
                        <a:t>174</a:t>
                      </a:r>
                      <a:endParaRPr lang="en-GB" sz="1100" b="0" i="0" u="none" strike="noStrike" dirty="0">
                        <a:solidFill>
                          <a:srgbClr val="000000"/>
                        </a:solidFill>
                        <a:effectLst/>
                        <a:latin typeface="Calibri"/>
                      </a:endParaRPr>
                    </a:p>
                  </a:txBody>
                  <a:tcPr marL="9525" marR="9525" marT="9525" marB="0" anchor="b">
                    <a:lnT w="12700" cap="flat" cmpd="sng" algn="ctr">
                      <a:solidFill>
                        <a:schemeClr val="tx1"/>
                      </a:solidFill>
                      <a:prstDash val="solid"/>
                      <a:round/>
                      <a:headEnd type="none" w="med" len="med"/>
                      <a:tailEnd type="none" w="med" len="med"/>
                    </a:lnT>
                    <a:solidFill>
                      <a:srgbClr val="F8F8F8"/>
                    </a:solidFill>
                  </a:tcPr>
                </a:tc>
                <a:tc>
                  <a:txBody>
                    <a:bodyPr/>
                    <a:lstStyle/>
                    <a:p>
                      <a:pPr algn="ctr" fontAlgn="b"/>
                      <a:r>
                        <a:rPr lang="en-US" sz="1100" b="0" i="0" u="none" strike="noStrike" dirty="0">
                          <a:solidFill>
                            <a:srgbClr val="000000"/>
                          </a:solidFill>
                          <a:effectLst/>
                          <a:latin typeface="+mj-lt"/>
                        </a:rPr>
                        <a:t>0.02</a:t>
                      </a:r>
                      <a:endParaRPr lang="en-GB" sz="1100" b="0" i="0" u="none" strike="noStrike" dirty="0">
                        <a:solidFill>
                          <a:srgbClr val="000000"/>
                        </a:solidFill>
                        <a:effectLst/>
                        <a:latin typeface="+mj-lt"/>
                      </a:endParaRPr>
                    </a:p>
                  </a:txBody>
                  <a:tcPr marL="9525" marR="9525" marT="9525" marB="0" anchor="b">
                    <a:lnT w="12700" cap="flat" cmpd="sng" algn="ctr">
                      <a:solidFill>
                        <a:schemeClr val="tx1"/>
                      </a:solidFill>
                      <a:prstDash val="solid"/>
                      <a:round/>
                      <a:headEnd type="none" w="med" len="med"/>
                      <a:tailEnd type="none" w="med" len="med"/>
                    </a:lnT>
                    <a:solidFill>
                      <a:srgbClr val="F8F8F8"/>
                    </a:solidFill>
                  </a:tcPr>
                </a:tc>
                <a:extLst>
                  <a:ext uri="{0D108BD9-81ED-4DB2-BD59-A6C34878D82A}">
                    <a16:rowId xmlns="" xmlns:a16="http://schemas.microsoft.com/office/drawing/2014/main" val="10002"/>
                  </a:ext>
                </a:extLst>
              </a:tr>
              <a:tr h="248091">
                <a:tc>
                  <a:txBody>
                    <a:bodyPr/>
                    <a:lstStyle/>
                    <a:p>
                      <a:pPr algn="ctr" fontAlgn="b"/>
                      <a:r>
                        <a:rPr lang="en-GB" sz="1100" u="none" strike="noStrike" dirty="0" smtClean="0">
                          <a:effectLst/>
                        </a:rPr>
                        <a:t>S2a</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US" sz="1100" b="0" i="0" u="none" strike="noStrike" dirty="0" err="1">
                          <a:solidFill>
                            <a:srgbClr val="000000"/>
                          </a:solidFill>
                          <a:effectLst/>
                          <a:latin typeface="Calibri"/>
                        </a:rPr>
                        <a:t>Risico</a:t>
                      </a:r>
                      <a:r>
                        <a:rPr lang="en-US" sz="1100" b="0" i="0" u="none" strike="noStrike" dirty="0">
                          <a:solidFill>
                            <a:srgbClr val="000000"/>
                          </a:solidFill>
                          <a:effectLst/>
                          <a:latin typeface="Calibri"/>
                        </a:rPr>
                        <a:t>: </a:t>
                      </a:r>
                      <a:r>
                        <a:rPr lang="en-US" sz="1100" b="0" i="0" u="none" strike="noStrike" dirty="0" err="1">
                          <a:solidFill>
                            <a:srgbClr val="000000"/>
                          </a:solidFill>
                          <a:effectLst/>
                          <a:latin typeface="Calibri"/>
                        </a:rPr>
                        <a:t>projecten</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162</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190</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US" sz="1100" b="0" i="0" u="none" strike="noStrike" dirty="0">
                          <a:solidFill>
                            <a:srgbClr val="000000"/>
                          </a:solidFill>
                          <a:effectLst/>
                          <a:latin typeface="+mj-lt"/>
                        </a:rPr>
                        <a:t>0.27</a:t>
                      </a:r>
                      <a:endParaRPr lang="en-GB" sz="1100" b="0" i="0" u="none" strike="noStrike" dirty="0">
                        <a:solidFill>
                          <a:srgbClr val="000000"/>
                        </a:solidFill>
                        <a:effectLst/>
                        <a:latin typeface="+mj-lt"/>
                      </a:endParaRPr>
                    </a:p>
                  </a:txBody>
                  <a:tcPr marL="9525" marR="9525" marT="9525" marB="0" anchor="b"/>
                </a:tc>
                <a:extLst>
                  <a:ext uri="{0D108BD9-81ED-4DB2-BD59-A6C34878D82A}">
                    <a16:rowId xmlns="" xmlns:a16="http://schemas.microsoft.com/office/drawing/2014/main" val="10003"/>
                  </a:ext>
                </a:extLst>
              </a:tr>
              <a:tr h="248091">
                <a:tc>
                  <a:txBody>
                    <a:bodyPr/>
                    <a:lstStyle/>
                    <a:p>
                      <a:pPr algn="ctr" fontAlgn="b"/>
                      <a:r>
                        <a:rPr lang="en-GB" sz="1100" u="none" strike="noStrike" dirty="0" smtClean="0">
                          <a:effectLst/>
                        </a:rPr>
                        <a:t>S2b</a:t>
                      </a:r>
                      <a:endParaRPr lang="en-GB" sz="1100" b="0" i="0" u="none" strike="noStrike" dirty="0">
                        <a:solidFill>
                          <a:srgbClr val="000000"/>
                        </a:solidFill>
                        <a:effectLst/>
                        <a:latin typeface="Calibri"/>
                      </a:endParaRPr>
                    </a:p>
                  </a:txBody>
                  <a:tcPr marL="9525" marR="9525" marT="9525" marB="0" anchor="b">
                    <a:solidFill>
                      <a:srgbClr val="F8F8F8"/>
                    </a:solidFill>
                  </a:tcPr>
                </a:tc>
                <a:tc>
                  <a:txBody>
                    <a:bodyPr/>
                    <a:lstStyle/>
                    <a:p>
                      <a:pPr algn="ctr" fontAlgn="b"/>
                      <a:r>
                        <a:rPr lang="en-US" sz="1100" b="0" i="0" u="none" strike="noStrike" dirty="0" err="1">
                          <a:solidFill>
                            <a:srgbClr val="000000"/>
                          </a:solidFill>
                          <a:effectLst/>
                          <a:latin typeface="Calibri"/>
                        </a:rPr>
                        <a:t>Risico</a:t>
                      </a:r>
                      <a:r>
                        <a:rPr lang="en-US" sz="1100" b="0" i="0" u="none" strike="noStrike" dirty="0">
                          <a:solidFill>
                            <a:srgbClr val="000000"/>
                          </a:solidFill>
                          <a:effectLst/>
                          <a:latin typeface="Calibri"/>
                        </a:rPr>
                        <a:t>: </a:t>
                      </a:r>
                      <a:r>
                        <a:rPr lang="en-US" sz="1100" b="0" i="0" u="none" strike="noStrike" dirty="0" err="1">
                          <a:solidFill>
                            <a:srgbClr val="000000"/>
                          </a:solidFill>
                          <a:effectLst/>
                          <a:latin typeface="Calibri"/>
                        </a:rPr>
                        <a:t>onderhoud</a:t>
                      </a:r>
                      <a:endParaRPr lang="en-GB" sz="1100" b="0" i="0" u="none" strike="noStrike" dirty="0">
                        <a:solidFill>
                          <a:srgbClr val="000000"/>
                        </a:solidFill>
                        <a:effectLst/>
                        <a:latin typeface="Calibri"/>
                      </a:endParaRPr>
                    </a:p>
                  </a:txBody>
                  <a:tcPr marL="9525" marR="9525" marT="9525" marB="0" anchor="b">
                    <a:solidFill>
                      <a:srgbClr val="F8F8F8"/>
                    </a:solidFill>
                  </a:tcPr>
                </a:tc>
                <a:tc>
                  <a:txBody>
                    <a:bodyPr/>
                    <a:lstStyle/>
                    <a:p>
                      <a:pPr algn="ctr" fontAlgn="b"/>
                      <a:r>
                        <a:rPr lang="en-GB" sz="1100" u="none" strike="noStrike" dirty="0">
                          <a:effectLst/>
                        </a:rPr>
                        <a:t>124</a:t>
                      </a:r>
                      <a:endParaRPr lang="en-GB" sz="1100" b="0" i="0" u="none" strike="noStrike" dirty="0">
                        <a:solidFill>
                          <a:srgbClr val="000000"/>
                        </a:solidFill>
                        <a:effectLst/>
                        <a:latin typeface="Calibri"/>
                      </a:endParaRPr>
                    </a:p>
                  </a:txBody>
                  <a:tcPr marL="9525" marR="9525" marT="9525" marB="0" anchor="b">
                    <a:solidFill>
                      <a:srgbClr val="F8F8F8"/>
                    </a:solidFill>
                  </a:tcPr>
                </a:tc>
                <a:tc>
                  <a:txBody>
                    <a:bodyPr/>
                    <a:lstStyle/>
                    <a:p>
                      <a:pPr algn="ctr" fontAlgn="b"/>
                      <a:r>
                        <a:rPr lang="en-GB" sz="1100" u="none" strike="noStrike" dirty="0">
                          <a:effectLst/>
                        </a:rPr>
                        <a:t>152</a:t>
                      </a:r>
                      <a:endParaRPr lang="en-GB" sz="1100" b="0" i="0" u="none" strike="noStrike" dirty="0">
                        <a:solidFill>
                          <a:srgbClr val="000000"/>
                        </a:solidFill>
                        <a:effectLst/>
                        <a:latin typeface="Calibri"/>
                      </a:endParaRPr>
                    </a:p>
                  </a:txBody>
                  <a:tcPr marL="9525" marR="9525" marT="9525" marB="0" anchor="b">
                    <a:solidFill>
                      <a:srgbClr val="F8F8F8"/>
                    </a:solidFill>
                  </a:tcPr>
                </a:tc>
                <a:tc>
                  <a:txBody>
                    <a:bodyPr/>
                    <a:lstStyle/>
                    <a:p>
                      <a:pPr algn="ctr" fontAlgn="b"/>
                      <a:r>
                        <a:rPr lang="en-US" sz="1100" b="0" i="0" u="none" strike="noStrike" dirty="0">
                          <a:solidFill>
                            <a:srgbClr val="000000"/>
                          </a:solidFill>
                          <a:effectLst/>
                          <a:latin typeface="+mj-lt"/>
                        </a:rPr>
                        <a:t>0.28</a:t>
                      </a:r>
                      <a:endParaRPr lang="en-GB" sz="1100" b="0" i="0" u="none" strike="noStrike" dirty="0">
                        <a:solidFill>
                          <a:srgbClr val="000000"/>
                        </a:solidFill>
                        <a:effectLst/>
                        <a:latin typeface="+mj-lt"/>
                      </a:endParaRPr>
                    </a:p>
                  </a:txBody>
                  <a:tcPr marL="9525" marR="9525" marT="9525" marB="0" anchor="b">
                    <a:solidFill>
                      <a:srgbClr val="F8F8F8"/>
                    </a:solidFill>
                  </a:tcPr>
                </a:tc>
                <a:extLst>
                  <a:ext uri="{0D108BD9-81ED-4DB2-BD59-A6C34878D82A}">
                    <a16:rowId xmlns="" xmlns:a16="http://schemas.microsoft.com/office/drawing/2014/main" val="10004"/>
                  </a:ext>
                </a:extLst>
              </a:tr>
            </a:tbl>
          </a:graphicData>
        </a:graphic>
      </p:graphicFrame>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5596" y="1825625"/>
            <a:ext cx="3099754" cy="2520000"/>
          </a:xfrm>
          <a:prstGeom prst="rect">
            <a:avLst/>
          </a:prstGeom>
        </p:spPr>
      </p:pic>
      <p:sp>
        <p:nvSpPr>
          <p:cNvPr id="7" name="TextBox 6"/>
          <p:cNvSpPr txBox="1"/>
          <p:nvPr/>
        </p:nvSpPr>
        <p:spPr>
          <a:xfrm>
            <a:off x="1008184" y="6176963"/>
            <a:ext cx="2178802" cy="246221"/>
          </a:xfrm>
          <a:prstGeom prst="rect">
            <a:avLst/>
          </a:prstGeom>
          <a:noFill/>
        </p:spPr>
        <p:txBody>
          <a:bodyPr wrap="none" rtlCol="0">
            <a:spAutoFit/>
          </a:bodyPr>
          <a:lstStyle/>
          <a:p>
            <a:r>
              <a:rPr lang="en-US" sz="1000" dirty="0">
                <a:latin typeface="Calibri" panose="020F0502020204030204" pitchFamily="34" charset="0"/>
              </a:rPr>
              <a:t>* </a:t>
            </a:r>
            <a:r>
              <a:rPr lang="en-US" sz="1000" dirty="0" err="1" smtClean="0">
                <a:latin typeface="Calibri" panose="020F0502020204030204" pitchFamily="34" charset="0"/>
              </a:rPr>
              <a:t>Toelaatbaar</a:t>
            </a:r>
            <a:r>
              <a:rPr lang="en-US" sz="1000" dirty="0" smtClean="0">
                <a:latin typeface="Calibri" panose="020F0502020204030204" pitchFamily="34" charset="0"/>
              </a:rPr>
              <a:t> </a:t>
            </a:r>
            <a:r>
              <a:rPr lang="en-US" sz="1000" dirty="0" err="1">
                <a:latin typeface="Calibri" panose="020F0502020204030204" pitchFamily="34" charset="0"/>
              </a:rPr>
              <a:t>risico</a:t>
            </a:r>
            <a:r>
              <a:rPr lang="en-US" sz="1000" dirty="0">
                <a:latin typeface="Calibri" panose="020F0502020204030204" pitchFamily="34" charset="0"/>
              </a:rPr>
              <a:t> = 1.1 </a:t>
            </a:r>
            <a:r>
              <a:rPr lang="en-US" sz="1000" dirty="0" err="1">
                <a:latin typeface="Calibri" panose="020F0502020204030204" pitchFamily="34" charset="0"/>
              </a:rPr>
              <a:t>miljoen</a:t>
            </a:r>
            <a:r>
              <a:rPr lang="en-US" sz="1000" dirty="0">
                <a:latin typeface="Calibri" panose="020F0502020204030204" pitchFamily="34" charset="0"/>
              </a:rPr>
              <a:t> euro</a:t>
            </a:r>
            <a:endParaRPr lang="en-GB" sz="1000" dirty="0">
              <a:latin typeface="Calibri" panose="020F0502020204030204" pitchFamily="34" charset="0"/>
            </a:endParaRPr>
          </a:p>
        </p:txBody>
      </p:sp>
      <p:pic>
        <p:nvPicPr>
          <p:cNvPr id="8"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130" y="3521814"/>
            <a:ext cx="8982923" cy="2754951"/>
          </a:xfrm>
          <a:prstGeom prst="rect">
            <a:avLst/>
          </a:prstGeom>
        </p:spPr>
      </p:pic>
    </p:spTree>
    <p:extLst>
      <p:ext uri="{BB962C8B-B14F-4D97-AF65-F5344CB8AC3E}">
        <p14:creationId xmlns:p14="http://schemas.microsoft.com/office/powerpoint/2010/main" val="344717773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96913" y="233363"/>
            <a:ext cx="7835900" cy="611187"/>
          </a:xfrm>
        </p:spPr>
        <p:txBody>
          <a:bodyPr/>
          <a:lstStyle/>
          <a:p>
            <a:r>
              <a:rPr lang="en-US" dirty="0" smtClean="0"/>
              <a:t>Framework (EU FAIR)</a:t>
            </a:r>
            <a:endParaRPr lang="en-US" dirty="0"/>
          </a:p>
        </p:txBody>
      </p:sp>
      <p:sp>
        <p:nvSpPr>
          <p:cNvPr id="16387" name="Rectangle 3"/>
          <p:cNvSpPr>
            <a:spLocks noGrp="1" noChangeArrowheads="1"/>
          </p:cNvSpPr>
          <p:nvPr>
            <p:ph type="body" idx="1"/>
          </p:nvPr>
        </p:nvSpPr>
        <p:spPr/>
        <p:txBody>
          <a:bodyPr/>
          <a:lstStyle/>
          <a:p>
            <a:endParaRPr lang="en-US"/>
          </a:p>
        </p:txBody>
      </p:sp>
      <p:pic>
        <p:nvPicPr>
          <p:cNvPr id="5" name="Picture 4"/>
          <p:cNvPicPr>
            <a:picLocks noChangeAspect="1"/>
          </p:cNvPicPr>
          <p:nvPr/>
        </p:nvPicPr>
        <p:blipFill rotWithShape="1">
          <a:blip r:embed="rId2"/>
          <a:srcRect b="14310"/>
          <a:stretch/>
        </p:blipFill>
        <p:spPr>
          <a:xfrm>
            <a:off x="799622" y="980728"/>
            <a:ext cx="7744538" cy="5760640"/>
          </a:xfrm>
          <a:prstGeom prst="rect">
            <a:avLst/>
          </a:prstGeom>
        </p:spPr>
      </p:pic>
    </p:spTree>
    <p:extLst>
      <p:ext uri="{BB962C8B-B14F-4D97-AF65-F5344CB8AC3E}">
        <p14:creationId xmlns:p14="http://schemas.microsoft.com/office/powerpoint/2010/main" val="15564767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96913" y="233363"/>
            <a:ext cx="7835900" cy="611187"/>
          </a:xfrm>
        </p:spPr>
        <p:txBody>
          <a:bodyPr/>
          <a:lstStyle/>
          <a:p>
            <a:r>
              <a:rPr lang="en-US" dirty="0"/>
              <a:t>Cases in </a:t>
            </a:r>
            <a:r>
              <a:rPr lang="en-US" dirty="0" err="1"/>
              <a:t>Besluitvormingsframework</a:t>
            </a:r>
            <a:endParaRPr lang="en-US" dirty="0"/>
          </a:p>
        </p:txBody>
      </p:sp>
      <p:sp>
        <p:nvSpPr>
          <p:cNvPr id="16387" name="Rectangle 3"/>
          <p:cNvSpPr>
            <a:spLocks noGrp="1" noChangeArrowheads="1"/>
          </p:cNvSpPr>
          <p:nvPr>
            <p:ph type="body" idx="1"/>
          </p:nvPr>
        </p:nvSpPr>
        <p:spPr/>
        <p:txBody>
          <a:bodyPr/>
          <a:lstStyle/>
          <a:p>
            <a:endParaRPr lang="en-US"/>
          </a:p>
        </p:txBody>
      </p:sp>
      <p:pic>
        <p:nvPicPr>
          <p:cNvPr id="5" name="Picture 4"/>
          <p:cNvPicPr>
            <a:picLocks noChangeAspect="1"/>
          </p:cNvPicPr>
          <p:nvPr/>
        </p:nvPicPr>
        <p:blipFill rotWithShape="1">
          <a:blip r:embed="rId2"/>
          <a:srcRect b="14310"/>
          <a:stretch/>
        </p:blipFill>
        <p:spPr>
          <a:xfrm>
            <a:off x="799622" y="980728"/>
            <a:ext cx="7744538" cy="5760640"/>
          </a:xfrm>
          <a:prstGeom prst="rect">
            <a:avLst/>
          </a:prstGeom>
        </p:spPr>
      </p:pic>
      <p:sp>
        <p:nvSpPr>
          <p:cNvPr id="6" name="Rounded Rectangle 5"/>
          <p:cNvSpPr/>
          <p:nvPr/>
        </p:nvSpPr>
        <p:spPr>
          <a:xfrm>
            <a:off x="404468" y="3766111"/>
            <a:ext cx="790308" cy="49098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Kust</a:t>
            </a:r>
            <a:endParaRPr lang="en-GB" dirty="0"/>
          </a:p>
        </p:txBody>
      </p:sp>
      <p:sp>
        <p:nvSpPr>
          <p:cNvPr id="7" name="Rounded Rectangle 6"/>
          <p:cNvSpPr/>
          <p:nvPr/>
        </p:nvSpPr>
        <p:spPr>
          <a:xfrm>
            <a:off x="7020272" y="2115836"/>
            <a:ext cx="790308" cy="49098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RBI</a:t>
            </a:r>
            <a:endParaRPr lang="en-GB" dirty="0"/>
          </a:p>
        </p:txBody>
      </p:sp>
      <p:sp>
        <p:nvSpPr>
          <p:cNvPr id="8" name="Rounded Rectangle 7"/>
          <p:cNvSpPr/>
          <p:nvPr/>
        </p:nvSpPr>
        <p:spPr>
          <a:xfrm>
            <a:off x="986113" y="3062767"/>
            <a:ext cx="1288227" cy="49098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Regionaal</a:t>
            </a:r>
            <a:r>
              <a:rPr lang="en-US" dirty="0" smtClean="0"/>
              <a:t> </a:t>
            </a:r>
            <a:r>
              <a:rPr lang="en-US" dirty="0" err="1" smtClean="0"/>
              <a:t>systeem</a:t>
            </a:r>
            <a:endParaRPr lang="en-GB" dirty="0"/>
          </a:p>
        </p:txBody>
      </p:sp>
      <p:sp>
        <p:nvSpPr>
          <p:cNvPr id="9" name="Rounded Rectangle 8"/>
          <p:cNvSpPr/>
          <p:nvPr/>
        </p:nvSpPr>
        <p:spPr>
          <a:xfrm>
            <a:off x="5004048" y="3029629"/>
            <a:ext cx="1067068" cy="49098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Almere 1</a:t>
            </a:r>
            <a:endParaRPr lang="en-GB" dirty="0"/>
          </a:p>
        </p:txBody>
      </p:sp>
      <p:sp>
        <p:nvSpPr>
          <p:cNvPr id="10" name="Rounded Rectangle 9"/>
          <p:cNvSpPr/>
          <p:nvPr/>
        </p:nvSpPr>
        <p:spPr>
          <a:xfrm>
            <a:off x="2970379" y="2361330"/>
            <a:ext cx="985255" cy="49098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Delfzijl</a:t>
            </a:r>
            <a:endParaRPr lang="en-GB" dirty="0"/>
          </a:p>
        </p:txBody>
      </p:sp>
      <p:sp>
        <p:nvSpPr>
          <p:cNvPr id="11" name="Rounded Rectangle 10"/>
          <p:cNvSpPr/>
          <p:nvPr/>
        </p:nvSpPr>
        <p:spPr>
          <a:xfrm>
            <a:off x="3371706" y="4653136"/>
            <a:ext cx="790308" cy="49098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BAG</a:t>
            </a:r>
            <a:endParaRPr lang="en-GB" dirty="0"/>
          </a:p>
        </p:txBody>
      </p:sp>
      <p:sp>
        <p:nvSpPr>
          <p:cNvPr id="12" name="Rounded Rectangle 11"/>
          <p:cNvSpPr/>
          <p:nvPr/>
        </p:nvSpPr>
        <p:spPr>
          <a:xfrm>
            <a:off x="2295455" y="5141770"/>
            <a:ext cx="928317" cy="49098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OnderGrond</a:t>
            </a:r>
            <a:endParaRPr lang="en-GB" dirty="0"/>
          </a:p>
        </p:txBody>
      </p:sp>
      <p:sp>
        <p:nvSpPr>
          <p:cNvPr id="13" name="Rounded Rectangle 12"/>
          <p:cNvSpPr/>
          <p:nvPr/>
        </p:nvSpPr>
        <p:spPr>
          <a:xfrm>
            <a:off x="3908420" y="2708920"/>
            <a:ext cx="790308" cy="49098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IJM</a:t>
            </a:r>
            <a:endParaRPr lang="en-GB" dirty="0"/>
          </a:p>
        </p:txBody>
      </p:sp>
      <p:sp>
        <p:nvSpPr>
          <p:cNvPr id="14" name="Rounded Rectangle 13"/>
          <p:cNvSpPr/>
          <p:nvPr/>
        </p:nvSpPr>
        <p:spPr>
          <a:xfrm>
            <a:off x="5537582" y="2451464"/>
            <a:ext cx="790308" cy="49098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NZV</a:t>
            </a:r>
            <a:endParaRPr lang="en-GB" dirty="0"/>
          </a:p>
        </p:txBody>
      </p:sp>
      <p:sp>
        <p:nvSpPr>
          <p:cNvPr id="15" name="Rounded Rectangle 14"/>
          <p:cNvSpPr/>
          <p:nvPr/>
        </p:nvSpPr>
        <p:spPr>
          <a:xfrm>
            <a:off x="1403648" y="2361330"/>
            <a:ext cx="1054969" cy="49098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Almere 2</a:t>
            </a:r>
            <a:endParaRPr lang="en-GB" dirty="0"/>
          </a:p>
        </p:txBody>
      </p:sp>
      <p:sp>
        <p:nvSpPr>
          <p:cNvPr id="16" name="Rounded Rectangle 15"/>
          <p:cNvSpPr/>
          <p:nvPr/>
        </p:nvSpPr>
        <p:spPr>
          <a:xfrm>
            <a:off x="6021525" y="5125613"/>
            <a:ext cx="1237188" cy="49098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RL-Multi </a:t>
            </a:r>
            <a:r>
              <a:rPr lang="en-US" dirty="0" err="1" smtClean="0"/>
              <a:t>functies</a:t>
            </a:r>
            <a:endParaRPr lang="en-GB" dirty="0"/>
          </a:p>
        </p:txBody>
      </p:sp>
    </p:spTree>
    <p:extLst>
      <p:ext uri="{BB962C8B-B14F-4D97-AF65-F5344CB8AC3E}">
        <p14:creationId xmlns:p14="http://schemas.microsoft.com/office/powerpoint/2010/main" val="175349062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Cases in </a:t>
            </a:r>
            <a:r>
              <a:rPr lang="en-US" dirty="0" err="1" smtClean="0"/>
              <a:t>Besluitvormingsframework</a:t>
            </a:r>
            <a:endParaRPr lang="en-GB" dirty="0"/>
          </a:p>
        </p:txBody>
      </p:sp>
      <p:sp>
        <p:nvSpPr>
          <p:cNvPr id="4" name="Text Placeholder 3"/>
          <p:cNvSpPr>
            <a:spLocks noGrp="1"/>
          </p:cNvSpPr>
          <p:nvPr>
            <p:ph type="body" idx="11"/>
          </p:nvPr>
        </p:nvSpPr>
        <p:spPr/>
        <p:txBody>
          <a:bodyPr/>
          <a:lstStyle/>
          <a:p>
            <a:endParaRPr lang="en-GB"/>
          </a:p>
        </p:txBody>
      </p:sp>
      <p:sp>
        <p:nvSpPr>
          <p:cNvPr id="5" name="Rectangle 4"/>
          <p:cNvSpPr/>
          <p:nvPr/>
        </p:nvSpPr>
        <p:spPr>
          <a:xfrm>
            <a:off x="2332999" y="1709159"/>
            <a:ext cx="4315627" cy="1119499"/>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dirty="0" err="1" smtClean="0">
                <a:solidFill>
                  <a:prstClr val="white"/>
                </a:solidFill>
              </a:rPr>
              <a:t>Strategisch</a:t>
            </a:r>
            <a:endParaRPr lang="en-GB" dirty="0">
              <a:solidFill>
                <a:prstClr val="white"/>
              </a:solidFill>
            </a:endParaRPr>
          </a:p>
        </p:txBody>
      </p:sp>
      <p:sp>
        <p:nvSpPr>
          <p:cNvPr id="6" name="Rectangle 5"/>
          <p:cNvSpPr/>
          <p:nvPr/>
        </p:nvSpPr>
        <p:spPr>
          <a:xfrm>
            <a:off x="2332999" y="3357073"/>
            <a:ext cx="4315627" cy="1119499"/>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dirty="0" err="1" smtClean="0">
                <a:solidFill>
                  <a:prstClr val="white"/>
                </a:solidFill>
              </a:rPr>
              <a:t>Tactisch</a:t>
            </a:r>
            <a:endParaRPr lang="en-GB" dirty="0">
              <a:solidFill>
                <a:prstClr val="white"/>
              </a:solidFill>
            </a:endParaRPr>
          </a:p>
        </p:txBody>
      </p:sp>
      <p:sp>
        <p:nvSpPr>
          <p:cNvPr id="7" name="Rectangle 6"/>
          <p:cNvSpPr/>
          <p:nvPr/>
        </p:nvSpPr>
        <p:spPr>
          <a:xfrm>
            <a:off x="2332999" y="4902437"/>
            <a:ext cx="4315627" cy="1119499"/>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dirty="0" err="1" smtClean="0">
                <a:solidFill>
                  <a:prstClr val="white"/>
                </a:solidFill>
              </a:rPr>
              <a:t>Operationeel</a:t>
            </a:r>
            <a:endParaRPr lang="en-GB" dirty="0">
              <a:solidFill>
                <a:prstClr val="white"/>
              </a:solidFill>
            </a:endParaRPr>
          </a:p>
        </p:txBody>
      </p:sp>
      <p:cxnSp>
        <p:nvCxnSpPr>
          <p:cNvPr id="9" name="Curved Connector 8"/>
          <p:cNvCxnSpPr/>
          <p:nvPr/>
        </p:nvCxnSpPr>
        <p:spPr>
          <a:xfrm>
            <a:off x="6934798" y="2157811"/>
            <a:ext cx="12700" cy="1647914"/>
          </a:xfrm>
          <a:prstGeom prst="curvedConnector3">
            <a:avLst>
              <a:gd name="adj1" fmla="val 6308409"/>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11" name="Curved Connector 10"/>
          <p:cNvCxnSpPr/>
          <p:nvPr/>
        </p:nvCxnSpPr>
        <p:spPr>
          <a:xfrm>
            <a:off x="6934798" y="4019375"/>
            <a:ext cx="12700" cy="1545364"/>
          </a:xfrm>
          <a:prstGeom prst="curvedConnector3">
            <a:avLst>
              <a:gd name="adj1" fmla="val 6241118"/>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19" name="Curved Connector 18"/>
          <p:cNvCxnSpPr/>
          <p:nvPr/>
        </p:nvCxnSpPr>
        <p:spPr>
          <a:xfrm flipH="1" flipV="1">
            <a:off x="2087904" y="2157811"/>
            <a:ext cx="12700" cy="1647914"/>
          </a:xfrm>
          <a:prstGeom prst="curvedConnector3">
            <a:avLst>
              <a:gd name="adj1" fmla="val 6308409"/>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20" name="Curved Connector 19"/>
          <p:cNvCxnSpPr/>
          <p:nvPr/>
        </p:nvCxnSpPr>
        <p:spPr>
          <a:xfrm flipH="1" flipV="1">
            <a:off x="2087904" y="4019375"/>
            <a:ext cx="12700" cy="1545364"/>
          </a:xfrm>
          <a:prstGeom prst="curvedConnector3">
            <a:avLst>
              <a:gd name="adj1" fmla="val 6241118"/>
            </a:avLst>
          </a:prstGeom>
          <a:ln w="50800">
            <a:tailEnd type="arrow"/>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4220080" y="2492084"/>
            <a:ext cx="2428546" cy="3529138"/>
            <a:chOff x="4322632" y="2492084"/>
            <a:chExt cx="2428546" cy="3529138"/>
          </a:xfrm>
        </p:grpSpPr>
        <p:sp>
          <p:nvSpPr>
            <p:cNvPr id="21" name="TextBox 20"/>
            <p:cNvSpPr txBox="1"/>
            <p:nvPr/>
          </p:nvSpPr>
          <p:spPr>
            <a:xfrm>
              <a:off x="4322633" y="2492084"/>
              <a:ext cx="2428545" cy="369332"/>
            </a:xfrm>
            <a:prstGeom prst="rect">
              <a:avLst/>
            </a:prstGeom>
            <a:noFill/>
          </p:spPr>
          <p:txBody>
            <a:bodyPr wrap="square" rtlCol="0">
              <a:spAutoFit/>
            </a:bodyPr>
            <a:lstStyle/>
            <a:p>
              <a:pPr algn="r" fontAlgn="auto">
                <a:spcBef>
                  <a:spcPts val="0"/>
                </a:spcBef>
                <a:spcAft>
                  <a:spcPts val="0"/>
                </a:spcAft>
              </a:pPr>
              <a:r>
                <a:rPr lang="en-US" dirty="0" err="1" smtClean="0">
                  <a:solidFill>
                    <a:srgbClr val="00B0F0"/>
                  </a:solidFill>
                  <a:latin typeface="Calibri" panose="020F0502020204030204"/>
                </a:rPr>
                <a:t>omgeving</a:t>
              </a:r>
              <a:r>
                <a:rPr lang="en-US" dirty="0" smtClean="0">
                  <a:solidFill>
                    <a:srgbClr val="00B0F0"/>
                  </a:solidFill>
                  <a:latin typeface="Calibri" panose="020F0502020204030204"/>
                </a:rPr>
                <a:t> &amp; </a:t>
              </a:r>
              <a:r>
                <a:rPr lang="en-US" dirty="0" err="1" smtClean="0">
                  <a:solidFill>
                    <a:srgbClr val="00B0F0"/>
                  </a:solidFill>
                  <a:latin typeface="Calibri" panose="020F0502020204030204"/>
                </a:rPr>
                <a:t>toekomst</a:t>
              </a:r>
              <a:endParaRPr lang="en-GB" dirty="0">
                <a:solidFill>
                  <a:srgbClr val="00B0F0"/>
                </a:solidFill>
                <a:latin typeface="Calibri" panose="020F0502020204030204"/>
              </a:endParaRPr>
            </a:p>
          </p:txBody>
        </p:sp>
        <p:sp>
          <p:nvSpPr>
            <p:cNvPr id="22" name="TextBox 21"/>
            <p:cNvSpPr txBox="1"/>
            <p:nvPr/>
          </p:nvSpPr>
          <p:spPr>
            <a:xfrm>
              <a:off x="4322632" y="4143340"/>
              <a:ext cx="2428545" cy="369332"/>
            </a:xfrm>
            <a:prstGeom prst="rect">
              <a:avLst/>
            </a:prstGeom>
            <a:noFill/>
          </p:spPr>
          <p:txBody>
            <a:bodyPr wrap="square" rtlCol="0">
              <a:spAutoFit/>
            </a:bodyPr>
            <a:lstStyle/>
            <a:p>
              <a:pPr algn="r" fontAlgn="auto">
                <a:spcBef>
                  <a:spcPts val="0"/>
                </a:spcBef>
                <a:spcAft>
                  <a:spcPts val="0"/>
                </a:spcAft>
              </a:pPr>
              <a:r>
                <a:rPr lang="en-US" dirty="0" err="1" smtClean="0">
                  <a:solidFill>
                    <a:srgbClr val="00B0F0"/>
                  </a:solidFill>
                  <a:latin typeface="Calibri" panose="020F0502020204030204"/>
                </a:rPr>
                <a:t>systeem</a:t>
              </a:r>
              <a:endParaRPr lang="en-GB" dirty="0">
                <a:solidFill>
                  <a:srgbClr val="00B0F0"/>
                </a:solidFill>
                <a:latin typeface="Calibri" panose="020F0502020204030204"/>
              </a:endParaRPr>
            </a:p>
          </p:txBody>
        </p:sp>
        <p:sp>
          <p:nvSpPr>
            <p:cNvPr id="23" name="TextBox 22"/>
            <p:cNvSpPr txBox="1"/>
            <p:nvPr/>
          </p:nvSpPr>
          <p:spPr>
            <a:xfrm>
              <a:off x="4322633" y="5651890"/>
              <a:ext cx="2428545" cy="369332"/>
            </a:xfrm>
            <a:prstGeom prst="rect">
              <a:avLst/>
            </a:prstGeom>
            <a:noFill/>
          </p:spPr>
          <p:txBody>
            <a:bodyPr wrap="square" rtlCol="0">
              <a:spAutoFit/>
            </a:bodyPr>
            <a:lstStyle/>
            <a:p>
              <a:pPr algn="r" fontAlgn="auto">
                <a:spcBef>
                  <a:spcPts val="0"/>
                </a:spcBef>
                <a:spcAft>
                  <a:spcPts val="0"/>
                </a:spcAft>
              </a:pPr>
              <a:r>
                <a:rPr lang="en-US" dirty="0" smtClean="0">
                  <a:solidFill>
                    <a:srgbClr val="00B0F0"/>
                  </a:solidFill>
                  <a:latin typeface="Calibri" panose="020F0502020204030204"/>
                </a:rPr>
                <a:t>object</a:t>
              </a:r>
              <a:endParaRPr lang="en-GB" dirty="0">
                <a:solidFill>
                  <a:srgbClr val="00B0F0"/>
                </a:solidFill>
                <a:latin typeface="Calibri" panose="020F0502020204030204"/>
              </a:endParaRPr>
            </a:p>
          </p:txBody>
        </p:sp>
      </p:grpSp>
      <p:grpSp>
        <p:nvGrpSpPr>
          <p:cNvPr id="29" name="Group 28"/>
          <p:cNvGrpSpPr/>
          <p:nvPr/>
        </p:nvGrpSpPr>
        <p:grpSpPr>
          <a:xfrm>
            <a:off x="-102553" y="2658602"/>
            <a:ext cx="9229459" cy="2456620"/>
            <a:chOff x="-102553" y="2658602"/>
            <a:chExt cx="9229459" cy="2456620"/>
          </a:xfrm>
        </p:grpSpPr>
        <p:sp>
          <p:nvSpPr>
            <p:cNvPr id="25" name="TextBox 24"/>
            <p:cNvSpPr txBox="1"/>
            <p:nvPr/>
          </p:nvSpPr>
          <p:spPr>
            <a:xfrm>
              <a:off x="-102552" y="2658602"/>
              <a:ext cx="1799895" cy="646331"/>
            </a:xfrm>
            <a:prstGeom prst="rect">
              <a:avLst/>
            </a:prstGeom>
            <a:noFill/>
          </p:spPr>
          <p:txBody>
            <a:bodyPr wrap="square" rtlCol="0">
              <a:spAutoFit/>
            </a:bodyPr>
            <a:lstStyle/>
            <a:p>
              <a:pPr algn="r" fontAlgn="auto">
                <a:spcBef>
                  <a:spcPts val="0"/>
                </a:spcBef>
                <a:spcAft>
                  <a:spcPts val="0"/>
                </a:spcAft>
              </a:pPr>
              <a:r>
                <a:rPr lang="en-US" dirty="0" err="1" smtClean="0">
                  <a:solidFill>
                    <a:srgbClr val="002060"/>
                  </a:solidFill>
                  <a:latin typeface="Calibri" panose="020F0502020204030204"/>
                </a:rPr>
                <a:t>risico’s</a:t>
              </a:r>
              <a:r>
                <a:rPr lang="en-US" dirty="0" smtClean="0">
                  <a:solidFill>
                    <a:srgbClr val="002060"/>
                  </a:solidFill>
                  <a:latin typeface="Calibri" panose="020F0502020204030204"/>
                </a:rPr>
                <a:t> </a:t>
              </a:r>
              <a:r>
                <a:rPr lang="en-US" dirty="0" err="1" smtClean="0">
                  <a:solidFill>
                    <a:srgbClr val="002060"/>
                  </a:solidFill>
                  <a:latin typeface="Calibri" panose="020F0502020204030204"/>
                </a:rPr>
                <a:t>omgeving</a:t>
              </a:r>
              <a:endParaRPr lang="en-US" dirty="0" smtClean="0">
                <a:solidFill>
                  <a:srgbClr val="002060"/>
                </a:solidFill>
                <a:latin typeface="Calibri" panose="020F0502020204030204"/>
              </a:endParaRPr>
            </a:p>
            <a:p>
              <a:pPr algn="r" fontAlgn="auto">
                <a:spcBef>
                  <a:spcPts val="0"/>
                </a:spcBef>
                <a:spcAft>
                  <a:spcPts val="0"/>
                </a:spcAft>
              </a:pPr>
              <a:r>
                <a:rPr lang="en-US" dirty="0" err="1" smtClean="0">
                  <a:solidFill>
                    <a:srgbClr val="002060"/>
                  </a:solidFill>
                  <a:latin typeface="Calibri" panose="020F0502020204030204"/>
                </a:rPr>
                <a:t>kosten</a:t>
              </a:r>
              <a:endParaRPr lang="en-GB" dirty="0">
                <a:solidFill>
                  <a:srgbClr val="002060"/>
                </a:solidFill>
                <a:latin typeface="Calibri" panose="020F0502020204030204"/>
              </a:endParaRPr>
            </a:p>
          </p:txBody>
        </p:sp>
        <p:sp>
          <p:nvSpPr>
            <p:cNvPr id="26" name="TextBox 25"/>
            <p:cNvSpPr txBox="1"/>
            <p:nvPr/>
          </p:nvSpPr>
          <p:spPr>
            <a:xfrm>
              <a:off x="-102553" y="4468891"/>
              <a:ext cx="1799895" cy="646331"/>
            </a:xfrm>
            <a:prstGeom prst="rect">
              <a:avLst/>
            </a:prstGeom>
            <a:noFill/>
          </p:spPr>
          <p:txBody>
            <a:bodyPr wrap="square" rtlCol="0">
              <a:spAutoFit/>
            </a:bodyPr>
            <a:lstStyle/>
            <a:p>
              <a:pPr algn="r" fontAlgn="auto">
                <a:spcBef>
                  <a:spcPts val="0"/>
                </a:spcBef>
                <a:spcAft>
                  <a:spcPts val="0"/>
                </a:spcAft>
              </a:pPr>
              <a:r>
                <a:rPr lang="en-US" dirty="0" err="1" smtClean="0">
                  <a:solidFill>
                    <a:srgbClr val="002060"/>
                  </a:solidFill>
                  <a:latin typeface="Calibri" panose="020F0502020204030204"/>
                </a:rPr>
                <a:t>risico’s</a:t>
              </a:r>
              <a:r>
                <a:rPr lang="en-US" dirty="0" smtClean="0">
                  <a:solidFill>
                    <a:srgbClr val="002060"/>
                  </a:solidFill>
                  <a:latin typeface="Calibri" panose="020F0502020204030204"/>
                </a:rPr>
                <a:t> </a:t>
              </a:r>
              <a:r>
                <a:rPr lang="en-US" dirty="0" err="1" smtClean="0">
                  <a:solidFill>
                    <a:srgbClr val="002060"/>
                  </a:solidFill>
                  <a:latin typeface="Calibri" panose="020F0502020204030204"/>
                </a:rPr>
                <a:t>systeem</a:t>
              </a:r>
              <a:endParaRPr lang="en-US" dirty="0" smtClean="0">
                <a:solidFill>
                  <a:srgbClr val="002060"/>
                </a:solidFill>
                <a:latin typeface="Calibri" panose="020F0502020204030204"/>
              </a:endParaRPr>
            </a:p>
            <a:p>
              <a:pPr algn="r" fontAlgn="auto">
                <a:spcBef>
                  <a:spcPts val="0"/>
                </a:spcBef>
                <a:spcAft>
                  <a:spcPts val="0"/>
                </a:spcAft>
              </a:pPr>
              <a:r>
                <a:rPr lang="en-US" dirty="0" err="1" smtClean="0">
                  <a:solidFill>
                    <a:srgbClr val="002060"/>
                  </a:solidFill>
                  <a:latin typeface="Calibri" panose="020F0502020204030204"/>
                </a:rPr>
                <a:t>kosten</a:t>
              </a:r>
              <a:endParaRPr lang="en-GB" dirty="0">
                <a:solidFill>
                  <a:srgbClr val="002060"/>
                </a:solidFill>
                <a:latin typeface="Calibri" panose="020F0502020204030204"/>
              </a:endParaRPr>
            </a:p>
          </p:txBody>
        </p:sp>
        <p:sp>
          <p:nvSpPr>
            <p:cNvPr id="27" name="TextBox 26"/>
            <p:cNvSpPr txBox="1"/>
            <p:nvPr/>
          </p:nvSpPr>
          <p:spPr>
            <a:xfrm>
              <a:off x="6732200" y="2658602"/>
              <a:ext cx="2394706" cy="646331"/>
            </a:xfrm>
            <a:prstGeom prst="rect">
              <a:avLst/>
            </a:prstGeom>
            <a:noFill/>
          </p:spPr>
          <p:txBody>
            <a:bodyPr wrap="square" rtlCol="0">
              <a:spAutoFit/>
            </a:bodyPr>
            <a:lstStyle/>
            <a:p>
              <a:pPr fontAlgn="auto">
                <a:spcBef>
                  <a:spcPts val="0"/>
                </a:spcBef>
                <a:spcAft>
                  <a:spcPts val="0"/>
                </a:spcAft>
              </a:pPr>
              <a:r>
                <a:rPr lang="en-US" dirty="0" err="1" smtClean="0">
                  <a:solidFill>
                    <a:srgbClr val="002060"/>
                  </a:solidFill>
                  <a:latin typeface="Calibri" panose="020F0502020204030204"/>
                </a:rPr>
                <a:t>prestatie</a:t>
              </a:r>
              <a:r>
                <a:rPr lang="en-US" dirty="0" smtClean="0">
                  <a:solidFill>
                    <a:srgbClr val="002060"/>
                  </a:solidFill>
                  <a:latin typeface="Calibri" panose="020F0502020204030204"/>
                </a:rPr>
                <a:t> </a:t>
              </a:r>
              <a:r>
                <a:rPr lang="en-US" dirty="0" err="1" smtClean="0">
                  <a:solidFill>
                    <a:srgbClr val="002060"/>
                  </a:solidFill>
                  <a:latin typeface="Calibri" panose="020F0502020204030204"/>
                </a:rPr>
                <a:t>eisen</a:t>
              </a:r>
              <a:r>
                <a:rPr lang="en-US" dirty="0" smtClean="0">
                  <a:solidFill>
                    <a:srgbClr val="002060"/>
                  </a:solidFill>
                  <a:latin typeface="Calibri" panose="020F0502020204030204"/>
                </a:rPr>
                <a:t> </a:t>
              </a:r>
              <a:r>
                <a:rPr lang="en-US" dirty="0" err="1" smtClean="0">
                  <a:solidFill>
                    <a:srgbClr val="002060"/>
                  </a:solidFill>
                  <a:latin typeface="Calibri" panose="020F0502020204030204"/>
                </a:rPr>
                <a:t>systeem</a:t>
              </a:r>
              <a:endParaRPr lang="en-US" dirty="0" smtClean="0">
                <a:solidFill>
                  <a:srgbClr val="002060"/>
                </a:solidFill>
                <a:latin typeface="Calibri" panose="020F0502020204030204"/>
              </a:endParaRPr>
            </a:p>
            <a:p>
              <a:pPr fontAlgn="auto">
                <a:spcBef>
                  <a:spcPts val="0"/>
                </a:spcBef>
                <a:spcAft>
                  <a:spcPts val="0"/>
                </a:spcAft>
              </a:pPr>
              <a:r>
                <a:rPr lang="en-US" dirty="0" smtClean="0">
                  <a:solidFill>
                    <a:srgbClr val="002060"/>
                  </a:solidFill>
                  <a:latin typeface="Calibri" panose="020F0502020204030204"/>
                </a:rPr>
                <a:t>budget</a:t>
              </a:r>
              <a:endParaRPr lang="en-GB" dirty="0">
                <a:solidFill>
                  <a:srgbClr val="002060"/>
                </a:solidFill>
                <a:latin typeface="Calibri" panose="020F0502020204030204"/>
              </a:endParaRPr>
            </a:p>
          </p:txBody>
        </p:sp>
        <p:sp>
          <p:nvSpPr>
            <p:cNvPr id="28" name="TextBox 27"/>
            <p:cNvSpPr txBox="1"/>
            <p:nvPr/>
          </p:nvSpPr>
          <p:spPr>
            <a:xfrm>
              <a:off x="6732199" y="4468890"/>
              <a:ext cx="2394707" cy="646331"/>
            </a:xfrm>
            <a:prstGeom prst="rect">
              <a:avLst/>
            </a:prstGeom>
            <a:noFill/>
          </p:spPr>
          <p:txBody>
            <a:bodyPr wrap="square" rtlCol="0">
              <a:spAutoFit/>
            </a:bodyPr>
            <a:lstStyle/>
            <a:p>
              <a:pPr fontAlgn="auto">
                <a:spcBef>
                  <a:spcPts val="0"/>
                </a:spcBef>
                <a:spcAft>
                  <a:spcPts val="0"/>
                </a:spcAft>
              </a:pPr>
              <a:r>
                <a:rPr lang="en-US" dirty="0" err="1">
                  <a:solidFill>
                    <a:srgbClr val="002060"/>
                  </a:solidFill>
                  <a:latin typeface="Calibri" panose="020F0502020204030204"/>
                </a:rPr>
                <a:t>prestatie</a:t>
              </a:r>
              <a:r>
                <a:rPr lang="en-US" dirty="0">
                  <a:solidFill>
                    <a:srgbClr val="002060"/>
                  </a:solidFill>
                  <a:latin typeface="Calibri" panose="020F0502020204030204"/>
                </a:rPr>
                <a:t> </a:t>
              </a:r>
              <a:r>
                <a:rPr lang="en-US" dirty="0" err="1">
                  <a:solidFill>
                    <a:srgbClr val="002060"/>
                  </a:solidFill>
                  <a:latin typeface="Calibri" panose="020F0502020204030204"/>
                </a:rPr>
                <a:t>eisen</a:t>
              </a:r>
              <a:r>
                <a:rPr lang="en-US" dirty="0">
                  <a:solidFill>
                    <a:srgbClr val="002060"/>
                  </a:solidFill>
                  <a:latin typeface="Calibri" panose="020F0502020204030204"/>
                </a:rPr>
                <a:t> </a:t>
              </a:r>
              <a:r>
                <a:rPr lang="en-US" dirty="0" smtClean="0">
                  <a:solidFill>
                    <a:srgbClr val="002060"/>
                  </a:solidFill>
                  <a:latin typeface="Calibri" panose="020F0502020204030204"/>
                </a:rPr>
                <a:t>object</a:t>
              </a:r>
              <a:endParaRPr lang="en-US" dirty="0">
                <a:solidFill>
                  <a:srgbClr val="002060"/>
                </a:solidFill>
                <a:latin typeface="Calibri" panose="020F0502020204030204"/>
              </a:endParaRPr>
            </a:p>
            <a:p>
              <a:pPr fontAlgn="auto">
                <a:spcBef>
                  <a:spcPts val="0"/>
                </a:spcBef>
                <a:spcAft>
                  <a:spcPts val="0"/>
                </a:spcAft>
              </a:pPr>
              <a:r>
                <a:rPr lang="en-US" dirty="0" smtClean="0">
                  <a:solidFill>
                    <a:srgbClr val="002060"/>
                  </a:solidFill>
                  <a:latin typeface="Calibri" panose="020F0502020204030204"/>
                </a:rPr>
                <a:t>budget</a:t>
              </a:r>
              <a:endParaRPr lang="en-GB" dirty="0">
                <a:solidFill>
                  <a:srgbClr val="002060"/>
                </a:solidFill>
                <a:latin typeface="Calibri" panose="020F0502020204030204"/>
              </a:endParaRPr>
            </a:p>
          </p:txBody>
        </p:sp>
      </p:grpSp>
      <p:sp>
        <p:nvSpPr>
          <p:cNvPr id="30" name="Rounded Rectangle 29"/>
          <p:cNvSpPr/>
          <p:nvPr/>
        </p:nvSpPr>
        <p:spPr>
          <a:xfrm>
            <a:off x="2036524" y="2470818"/>
            <a:ext cx="790308" cy="49098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Kust</a:t>
            </a:r>
            <a:endParaRPr lang="en-GB" dirty="0"/>
          </a:p>
        </p:txBody>
      </p:sp>
      <p:sp>
        <p:nvSpPr>
          <p:cNvPr id="31" name="Rounded Rectangle 30"/>
          <p:cNvSpPr/>
          <p:nvPr/>
        </p:nvSpPr>
        <p:spPr>
          <a:xfrm>
            <a:off x="5909823" y="4703078"/>
            <a:ext cx="790308" cy="49098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RBI</a:t>
            </a:r>
            <a:endParaRPr lang="en-GB" dirty="0"/>
          </a:p>
        </p:txBody>
      </p:sp>
      <p:sp>
        <p:nvSpPr>
          <p:cNvPr id="32" name="Rounded Rectangle 31"/>
          <p:cNvSpPr/>
          <p:nvPr/>
        </p:nvSpPr>
        <p:spPr>
          <a:xfrm>
            <a:off x="2530026" y="2831792"/>
            <a:ext cx="1177878" cy="49098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Regionaal</a:t>
            </a:r>
            <a:r>
              <a:rPr lang="en-US" dirty="0" smtClean="0"/>
              <a:t> </a:t>
            </a:r>
            <a:r>
              <a:rPr lang="en-US" dirty="0" err="1" smtClean="0"/>
              <a:t>systeem</a:t>
            </a:r>
            <a:endParaRPr lang="en-GB" dirty="0"/>
          </a:p>
        </p:txBody>
      </p:sp>
      <p:sp>
        <p:nvSpPr>
          <p:cNvPr id="33" name="Rounded Rectangle 32"/>
          <p:cNvSpPr/>
          <p:nvPr/>
        </p:nvSpPr>
        <p:spPr>
          <a:xfrm>
            <a:off x="1981558" y="4422506"/>
            <a:ext cx="953470" cy="49098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Almere 1</a:t>
            </a:r>
            <a:endParaRPr lang="en-GB" dirty="0"/>
          </a:p>
        </p:txBody>
      </p:sp>
      <p:sp>
        <p:nvSpPr>
          <p:cNvPr id="34" name="Rounded Rectangle 33"/>
          <p:cNvSpPr/>
          <p:nvPr/>
        </p:nvSpPr>
        <p:spPr>
          <a:xfrm>
            <a:off x="5036746" y="3091970"/>
            <a:ext cx="873077" cy="49098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Delfzijl</a:t>
            </a:r>
            <a:endParaRPr lang="en-GB" dirty="0"/>
          </a:p>
        </p:txBody>
      </p:sp>
      <p:sp>
        <p:nvSpPr>
          <p:cNvPr id="35" name="Rounded Rectangle 34"/>
          <p:cNvSpPr/>
          <p:nvPr/>
        </p:nvSpPr>
        <p:spPr>
          <a:xfrm>
            <a:off x="5941932" y="3080418"/>
            <a:ext cx="790308" cy="49098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BAG</a:t>
            </a:r>
            <a:endParaRPr lang="en-GB" dirty="0"/>
          </a:p>
        </p:txBody>
      </p:sp>
      <p:sp>
        <p:nvSpPr>
          <p:cNvPr id="36" name="Rounded Rectangle 35"/>
          <p:cNvSpPr/>
          <p:nvPr/>
        </p:nvSpPr>
        <p:spPr>
          <a:xfrm>
            <a:off x="4990169" y="2504291"/>
            <a:ext cx="928317" cy="49098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OnderGrond</a:t>
            </a:r>
            <a:endParaRPr lang="en-GB" dirty="0"/>
          </a:p>
        </p:txBody>
      </p:sp>
      <p:sp>
        <p:nvSpPr>
          <p:cNvPr id="37" name="Rounded Rectangle 36"/>
          <p:cNvSpPr/>
          <p:nvPr/>
        </p:nvSpPr>
        <p:spPr>
          <a:xfrm>
            <a:off x="5941932" y="2504291"/>
            <a:ext cx="790308" cy="49098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IJM</a:t>
            </a:r>
            <a:endParaRPr lang="en-GB" dirty="0"/>
          </a:p>
        </p:txBody>
      </p:sp>
      <p:sp>
        <p:nvSpPr>
          <p:cNvPr id="38" name="Rounded Rectangle 37"/>
          <p:cNvSpPr/>
          <p:nvPr/>
        </p:nvSpPr>
        <p:spPr>
          <a:xfrm>
            <a:off x="5036746" y="4653510"/>
            <a:ext cx="790308" cy="49098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NZV</a:t>
            </a:r>
            <a:endParaRPr lang="en-GB" dirty="0"/>
          </a:p>
        </p:txBody>
      </p:sp>
      <p:sp>
        <p:nvSpPr>
          <p:cNvPr id="39" name="Rounded Rectangle 38"/>
          <p:cNvSpPr/>
          <p:nvPr/>
        </p:nvSpPr>
        <p:spPr>
          <a:xfrm>
            <a:off x="2036524" y="3325912"/>
            <a:ext cx="953470" cy="49098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Almere 2</a:t>
            </a:r>
            <a:endParaRPr lang="en-GB" dirty="0"/>
          </a:p>
        </p:txBody>
      </p:sp>
      <p:sp>
        <p:nvSpPr>
          <p:cNvPr id="40" name="Rounded Rectangle 39"/>
          <p:cNvSpPr/>
          <p:nvPr/>
        </p:nvSpPr>
        <p:spPr>
          <a:xfrm>
            <a:off x="5620970" y="4149080"/>
            <a:ext cx="1043246" cy="49098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RL-Multi </a:t>
            </a:r>
            <a:r>
              <a:rPr lang="en-US" dirty="0" err="1" smtClean="0"/>
              <a:t>functies</a:t>
            </a:r>
            <a:endParaRPr lang="en-GB" dirty="0"/>
          </a:p>
        </p:txBody>
      </p:sp>
    </p:spTree>
    <p:extLst>
      <p:ext uri="{BB962C8B-B14F-4D97-AF65-F5344CB8AC3E}">
        <p14:creationId xmlns:p14="http://schemas.microsoft.com/office/powerpoint/2010/main" val="398122972"/>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Business estimate: Hoe </a:t>
            </a:r>
            <a:r>
              <a:rPr lang="en-US" dirty="0" err="1" smtClean="0"/>
              <a:t>gaan</a:t>
            </a:r>
            <a:r>
              <a:rPr lang="en-US" dirty="0" smtClean="0"/>
              <a:t> we het </a:t>
            </a:r>
            <a:r>
              <a:rPr lang="en-US" dirty="0" err="1" smtClean="0"/>
              <a:t>opbouwen</a:t>
            </a:r>
            <a:r>
              <a:rPr lang="en-US" dirty="0" smtClean="0"/>
              <a:t>?</a:t>
            </a:r>
            <a:endParaRPr lang="en-GB" dirty="0"/>
          </a:p>
        </p:txBody>
      </p:sp>
      <p:sp>
        <p:nvSpPr>
          <p:cNvPr id="4" name="Date Placeholder 3"/>
          <p:cNvSpPr>
            <a:spLocks noGrp="1"/>
          </p:cNvSpPr>
          <p:nvPr>
            <p:ph type="dt" sz="half" idx="10"/>
          </p:nvPr>
        </p:nvSpPr>
        <p:spPr>
          <a:xfrm>
            <a:off x="3137255" y="6438265"/>
            <a:ext cx="3339745" cy="419735"/>
          </a:xfrm>
        </p:spPr>
        <p:txBody>
          <a:bodyPr/>
          <a:lstStyle/>
          <a:p>
            <a:fld id="{7861030A-D9DC-426C-A4D0-5E7AEAC0AFF5}" type="datetime4">
              <a:rPr lang="nl-NL" smtClean="0"/>
              <a:pPr/>
              <a:t>27 maart 2018</a:t>
            </a:fld>
            <a:endParaRPr lang="nl-NL" dirty="0"/>
          </a:p>
        </p:txBody>
      </p:sp>
      <p:sp>
        <p:nvSpPr>
          <p:cNvPr id="7" name="TextBox 6"/>
          <p:cNvSpPr txBox="1"/>
          <p:nvPr/>
        </p:nvSpPr>
        <p:spPr>
          <a:xfrm>
            <a:off x="679934" y="4622861"/>
            <a:ext cx="8352928" cy="1477328"/>
          </a:xfrm>
          <a:prstGeom prst="rect">
            <a:avLst/>
          </a:prstGeom>
          <a:noFill/>
        </p:spPr>
        <p:txBody>
          <a:bodyPr wrap="square" rtlCol="0">
            <a:spAutoFit/>
          </a:bodyPr>
          <a:lstStyle/>
          <a:p>
            <a:r>
              <a:rPr lang="en-US" b="1" dirty="0" smtClean="0"/>
              <a:t>3 </a:t>
            </a:r>
            <a:r>
              <a:rPr lang="en-US" b="1" dirty="0" err="1" smtClean="0"/>
              <a:t>onderdelen</a:t>
            </a:r>
            <a:r>
              <a:rPr lang="en-US" b="1" dirty="0" smtClean="0"/>
              <a:t>: </a:t>
            </a:r>
          </a:p>
          <a:p>
            <a:pPr marL="285750" indent="-285750">
              <a:buFont typeface="Arial" panose="020B0604020202020204" pitchFamily="34" charset="0"/>
              <a:buChar char="•"/>
            </a:pPr>
            <a:r>
              <a:rPr lang="en-US" dirty="0" err="1" smtClean="0"/>
              <a:t>Totale</a:t>
            </a:r>
            <a:r>
              <a:rPr lang="en-US" dirty="0" smtClean="0"/>
              <a:t>  </a:t>
            </a:r>
            <a:r>
              <a:rPr lang="en-US" dirty="0" err="1" smtClean="0"/>
              <a:t>uitgaven</a:t>
            </a:r>
            <a:r>
              <a:rPr lang="en-US" dirty="0" smtClean="0"/>
              <a:t> </a:t>
            </a:r>
            <a:r>
              <a:rPr lang="en-US" dirty="0" err="1" smtClean="0"/>
              <a:t>aan</a:t>
            </a:r>
            <a:r>
              <a:rPr lang="en-US" dirty="0" smtClean="0"/>
              <a:t> AM in sector</a:t>
            </a:r>
          </a:p>
          <a:p>
            <a:pPr marL="285750" indent="-285750">
              <a:buFont typeface="Arial" panose="020B0604020202020204" pitchFamily="34" charset="0"/>
              <a:buChar char="•"/>
            </a:pPr>
            <a:r>
              <a:rPr lang="en-US" dirty="0" err="1" smtClean="0"/>
              <a:t>Efficientievoordeel</a:t>
            </a:r>
            <a:r>
              <a:rPr lang="en-US" dirty="0" smtClean="0"/>
              <a:t>: Wat </a:t>
            </a:r>
            <a:r>
              <a:rPr lang="en-US" dirty="0" err="1" smtClean="0"/>
              <a:t>laten</a:t>
            </a:r>
            <a:r>
              <a:rPr lang="en-US" dirty="0" smtClean="0"/>
              <a:t> de cases </a:t>
            </a:r>
            <a:r>
              <a:rPr lang="en-US" dirty="0" err="1" smtClean="0"/>
              <a:t>zien</a:t>
            </a:r>
            <a:r>
              <a:rPr lang="en-US" dirty="0" smtClean="0"/>
              <a:t> </a:t>
            </a:r>
            <a:r>
              <a:rPr lang="en-US" dirty="0" err="1" smtClean="0"/>
              <a:t>en</a:t>
            </a:r>
            <a:r>
              <a:rPr lang="en-US" dirty="0" smtClean="0"/>
              <a:t> hoe </a:t>
            </a:r>
            <a:r>
              <a:rPr lang="en-US" dirty="0" err="1" smtClean="0"/>
              <a:t>schalen</a:t>
            </a:r>
            <a:r>
              <a:rPr lang="en-US" dirty="0" smtClean="0"/>
              <a:t> we </a:t>
            </a:r>
            <a:r>
              <a:rPr lang="en-US" dirty="0" err="1" smtClean="0"/>
              <a:t>dat</a:t>
            </a:r>
            <a:r>
              <a:rPr lang="en-US" dirty="0" smtClean="0"/>
              <a:t> op?  </a:t>
            </a:r>
          </a:p>
          <a:p>
            <a:pPr marL="285750" indent="-285750">
              <a:buFont typeface="Arial" panose="020B0604020202020204" pitchFamily="34" charset="0"/>
              <a:buChar char="•"/>
            </a:pPr>
            <a:r>
              <a:rPr lang="en-US" dirty="0" err="1" smtClean="0"/>
              <a:t>Verzilveren</a:t>
            </a:r>
            <a:r>
              <a:rPr lang="en-US" dirty="0" smtClean="0"/>
              <a:t> van de </a:t>
            </a:r>
            <a:r>
              <a:rPr lang="en-US" dirty="0" err="1" smtClean="0"/>
              <a:t>potentie</a:t>
            </a:r>
            <a:r>
              <a:rPr lang="en-US" dirty="0" smtClean="0"/>
              <a:t>: maturity &amp; </a:t>
            </a:r>
            <a:r>
              <a:rPr lang="en-US" dirty="0" err="1" smtClean="0"/>
              <a:t>adoptie</a:t>
            </a:r>
            <a:r>
              <a:rPr lang="en-US" dirty="0" smtClean="0"/>
              <a:t>)</a:t>
            </a:r>
            <a:endParaRPr lang="en-US" dirty="0"/>
          </a:p>
          <a:p>
            <a:endParaRPr lang="en-US" dirty="0" smtClean="0"/>
          </a:p>
        </p:txBody>
      </p:sp>
      <p:pic>
        <p:nvPicPr>
          <p:cNvPr id="6" name="Picture 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924185"/>
            <a:ext cx="9196004" cy="2525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390692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3742"/>
            <a:ext cx="8229600" cy="1143000"/>
          </a:xfrm>
        </p:spPr>
        <p:txBody>
          <a:bodyPr>
            <a:normAutofit/>
          </a:bodyPr>
          <a:lstStyle/>
          <a:p>
            <a:r>
              <a:rPr lang="en-US" dirty="0" err="1" smtClean="0"/>
              <a:t>Omvang</a:t>
            </a:r>
            <a:r>
              <a:rPr lang="en-US" dirty="0" smtClean="0"/>
              <a:t> sector</a:t>
            </a:r>
            <a:endParaRPr lang="en-GB" dirty="0"/>
          </a:p>
        </p:txBody>
      </p:sp>
      <p:sp>
        <p:nvSpPr>
          <p:cNvPr id="4" name="Date Placeholder 3"/>
          <p:cNvSpPr>
            <a:spLocks noGrp="1"/>
          </p:cNvSpPr>
          <p:nvPr>
            <p:ph type="dt" sz="half" idx="10"/>
          </p:nvPr>
        </p:nvSpPr>
        <p:spPr/>
        <p:txBody>
          <a:bodyPr/>
          <a:lstStyle/>
          <a:p>
            <a:fld id="{7861030A-D9DC-426C-A4D0-5E7AEAC0AFF5}" type="datetime4">
              <a:rPr lang="nl-NL" smtClean="0"/>
              <a:pPr/>
              <a:t>27 maart 2018</a:t>
            </a:fld>
            <a:endParaRPr lang="nl-NL"/>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165465327"/>
              </p:ext>
            </p:extLst>
          </p:nvPr>
        </p:nvGraphicFramePr>
        <p:xfrm>
          <a:off x="628650" y="1825625"/>
          <a:ext cx="78867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2663525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Verzilveren</a:t>
            </a:r>
            <a:r>
              <a:rPr lang="en-US" dirty="0" smtClean="0"/>
              <a:t> </a:t>
            </a:r>
            <a:r>
              <a:rPr lang="en-US" dirty="0" err="1" smtClean="0"/>
              <a:t>potentie</a:t>
            </a:r>
            <a:r>
              <a:rPr lang="en-US" dirty="0" smtClean="0"/>
              <a:t>: maturity &amp; </a:t>
            </a:r>
            <a:r>
              <a:rPr lang="en-US" dirty="0" err="1" smtClean="0"/>
              <a:t>adoptie</a:t>
            </a:r>
            <a:endParaRPr lang="en-GB"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2872" y="3084938"/>
            <a:ext cx="4001616" cy="3331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95536" y="1691640"/>
            <a:ext cx="5688632" cy="1200329"/>
          </a:xfrm>
          <a:prstGeom prst="rect">
            <a:avLst/>
          </a:prstGeom>
          <a:noFill/>
        </p:spPr>
        <p:txBody>
          <a:bodyPr wrap="square" rtlCol="0">
            <a:spAutoFit/>
          </a:bodyPr>
          <a:lstStyle/>
          <a:p>
            <a:pPr marL="285750" indent="-285750">
              <a:buFontTx/>
              <a:buChar char="-"/>
            </a:pPr>
            <a:r>
              <a:rPr lang="en-US" dirty="0" smtClean="0"/>
              <a:t>Hoe doe je het nu? </a:t>
            </a:r>
          </a:p>
          <a:p>
            <a:pPr marL="285750" indent="-285750">
              <a:buFontTx/>
              <a:buChar char="-"/>
            </a:pPr>
            <a:r>
              <a:rPr lang="en-US" dirty="0" smtClean="0"/>
              <a:t>Wil je het? </a:t>
            </a:r>
          </a:p>
          <a:p>
            <a:pPr marL="285750" indent="-285750">
              <a:buFontTx/>
              <a:buChar char="-"/>
            </a:pPr>
            <a:r>
              <a:rPr lang="en-US" dirty="0" smtClean="0"/>
              <a:t>Kun je het?</a:t>
            </a:r>
          </a:p>
          <a:p>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3465" y="2739570"/>
            <a:ext cx="3107336" cy="3676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679958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p:cNvSpPr>
            <a:spLocks noGrp="1"/>
          </p:cNvSpPr>
          <p:nvPr>
            <p:ph idx="1"/>
          </p:nvPr>
        </p:nvSpPr>
        <p:spPr>
          <a:xfrm>
            <a:off x="628650" y="1622948"/>
            <a:ext cx="7886700" cy="4839835"/>
          </a:xfrm>
        </p:spPr>
        <p:txBody>
          <a:bodyPr>
            <a:noAutofit/>
          </a:bodyPr>
          <a:lstStyle/>
          <a:p>
            <a:r>
              <a:rPr lang="en-US" dirty="0" err="1" smtClean="0"/>
              <a:t>Integreren</a:t>
            </a:r>
            <a:r>
              <a:rPr lang="en-US" dirty="0" smtClean="0"/>
              <a:t> </a:t>
            </a:r>
            <a:r>
              <a:rPr lang="en-US" dirty="0" err="1" smtClean="0"/>
              <a:t>techniek</a:t>
            </a:r>
            <a:r>
              <a:rPr lang="en-US" dirty="0" smtClean="0"/>
              <a:t>, </a:t>
            </a:r>
            <a:r>
              <a:rPr lang="en-US" dirty="0" err="1" smtClean="0"/>
              <a:t>risico</a:t>
            </a:r>
            <a:r>
              <a:rPr lang="en-US" dirty="0" smtClean="0"/>
              <a:t> </a:t>
            </a:r>
            <a:r>
              <a:rPr lang="en-US" dirty="0" err="1" smtClean="0"/>
              <a:t>analyse</a:t>
            </a:r>
            <a:r>
              <a:rPr lang="en-US" dirty="0" smtClean="0"/>
              <a:t> en </a:t>
            </a:r>
            <a:r>
              <a:rPr lang="en-US" dirty="0" err="1" smtClean="0"/>
              <a:t>econometrie</a:t>
            </a:r>
            <a:endParaRPr lang="en-US" dirty="0" smtClean="0"/>
          </a:p>
          <a:p>
            <a:endParaRPr lang="en-US" dirty="0"/>
          </a:p>
          <a:p>
            <a:endParaRPr lang="en-US" dirty="0" smtClean="0"/>
          </a:p>
          <a:p>
            <a:endParaRPr lang="en-US" dirty="0"/>
          </a:p>
          <a:p>
            <a:endParaRPr lang="en-US" dirty="0" smtClean="0"/>
          </a:p>
          <a:p>
            <a:r>
              <a:rPr lang="en-US" dirty="0" err="1" smtClean="0"/>
              <a:t>Ambitie</a:t>
            </a:r>
            <a:r>
              <a:rPr lang="en-US" dirty="0"/>
              <a:t>: 1 </a:t>
            </a:r>
            <a:r>
              <a:rPr lang="en-US" dirty="0" err="1"/>
              <a:t>miljard</a:t>
            </a:r>
            <a:r>
              <a:rPr lang="en-US" dirty="0"/>
              <a:t> </a:t>
            </a:r>
            <a:r>
              <a:rPr lang="en-US" dirty="0" err="1"/>
              <a:t>meer</a:t>
            </a:r>
            <a:r>
              <a:rPr lang="en-US" dirty="0"/>
              <a:t> </a:t>
            </a:r>
            <a:r>
              <a:rPr lang="en-US" dirty="0" err="1" smtClean="0"/>
              <a:t>effectief</a:t>
            </a:r>
            <a:endParaRPr lang="en-US" dirty="0" smtClean="0"/>
          </a:p>
          <a:p>
            <a:endParaRPr lang="en-US" dirty="0"/>
          </a:p>
          <a:p>
            <a:r>
              <a:rPr lang="en-US" dirty="0" smtClean="0"/>
              <a:t>Impact </a:t>
            </a:r>
            <a:endParaRPr lang="en-US" dirty="0"/>
          </a:p>
          <a:p>
            <a:pPr marL="582613" indent="-314325">
              <a:buFont typeface="LucidaGrande" charset="0"/>
              <a:buChar char="-"/>
            </a:pPr>
            <a:r>
              <a:rPr lang="en-US" dirty="0" err="1"/>
              <a:t>Vergroten</a:t>
            </a:r>
            <a:r>
              <a:rPr lang="en-US" dirty="0"/>
              <a:t> </a:t>
            </a:r>
            <a:r>
              <a:rPr lang="en-US" dirty="0" err="1"/>
              <a:t>transparantie</a:t>
            </a:r>
            <a:r>
              <a:rPr lang="en-US" dirty="0"/>
              <a:t> </a:t>
            </a:r>
            <a:r>
              <a:rPr lang="en-US" dirty="0" err="1"/>
              <a:t>en</a:t>
            </a:r>
            <a:r>
              <a:rPr lang="en-US" dirty="0"/>
              <a:t> </a:t>
            </a:r>
          </a:p>
          <a:p>
            <a:pPr marL="268288" indent="0">
              <a:buNone/>
            </a:pPr>
            <a:r>
              <a:rPr lang="en-US" dirty="0"/>
              <a:t>      efficiency in </a:t>
            </a:r>
            <a:r>
              <a:rPr lang="en-US" dirty="0" err="1"/>
              <a:t>publieke</a:t>
            </a:r>
            <a:r>
              <a:rPr lang="en-US" dirty="0"/>
              <a:t> sector</a:t>
            </a:r>
          </a:p>
          <a:p>
            <a:pPr marL="582613" indent="-314325">
              <a:buFont typeface="LucidaGrande" charset="0"/>
              <a:buChar char="-"/>
            </a:pPr>
            <a:r>
              <a:rPr lang="en-US" dirty="0"/>
              <a:t>Learning by doing: </a:t>
            </a:r>
          </a:p>
          <a:p>
            <a:pPr marL="268288" indent="0">
              <a:buNone/>
            </a:pPr>
            <a:r>
              <a:rPr lang="en-US" dirty="0"/>
              <a:t>     ‘</a:t>
            </a:r>
            <a:r>
              <a:rPr lang="en-US" dirty="0" err="1"/>
              <a:t>eigen</a:t>
            </a:r>
            <a:r>
              <a:rPr lang="en-US" dirty="0"/>
              <a:t>’ Case </a:t>
            </a:r>
            <a:r>
              <a:rPr lang="en-US" dirty="0" smtClean="0"/>
              <a:t>studies</a:t>
            </a:r>
            <a:endParaRPr lang="en-US" dirty="0"/>
          </a:p>
        </p:txBody>
      </p:sp>
      <p:sp>
        <p:nvSpPr>
          <p:cNvPr id="2" name="Title 1"/>
          <p:cNvSpPr>
            <a:spLocks noGrp="1"/>
          </p:cNvSpPr>
          <p:nvPr>
            <p:ph type="title"/>
          </p:nvPr>
        </p:nvSpPr>
        <p:spPr/>
        <p:txBody>
          <a:bodyPr/>
          <a:lstStyle/>
          <a:p>
            <a:r>
              <a:rPr lang="en-US" err="1"/>
              <a:t>Propositie</a:t>
            </a:r>
            <a:endParaRPr lang="nl-NL"/>
          </a:p>
        </p:txBody>
      </p:sp>
      <p:sp>
        <p:nvSpPr>
          <p:cNvPr id="4" name="Tijdelijke aanduiding voor tekst 3"/>
          <p:cNvSpPr>
            <a:spLocks noGrp="1"/>
          </p:cNvSpPr>
          <p:nvPr>
            <p:ph type="body" idx="11"/>
          </p:nvPr>
        </p:nvSpPr>
        <p:spPr/>
        <p:txBody>
          <a:bodyPr/>
          <a:lstStyle/>
          <a:p>
            <a:r>
              <a:rPr lang="nl-NL" dirty="0"/>
              <a:t>Programma introductie</a:t>
            </a:r>
          </a:p>
        </p:txBody>
      </p:sp>
      <p:pic>
        <p:nvPicPr>
          <p:cNvPr id="8" name="Picture 2" descr="Image result for econometrie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9664" y="1922580"/>
            <a:ext cx="2382067" cy="15900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lated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235" y="1922580"/>
            <a:ext cx="2120040" cy="1590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97555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Jan\Documents\PhD\PhD_defense\figs\waterflow.jpg"/>
          <p:cNvPicPr>
            <a:picLocks noChangeAspect="1" noChangeArrowheads="1"/>
          </p:cNvPicPr>
          <p:nvPr/>
        </p:nvPicPr>
        <p:blipFill>
          <a:blip r:embed="rId3" cstate="print"/>
          <a:srcRect/>
          <a:stretch>
            <a:fillRect/>
          </a:stretch>
        </p:blipFill>
        <p:spPr bwMode="auto">
          <a:xfrm>
            <a:off x="4361715" y="1534400"/>
            <a:ext cx="4481157" cy="4793178"/>
          </a:xfrm>
          <a:prstGeom prst="rect">
            <a:avLst/>
          </a:prstGeom>
          <a:noFill/>
        </p:spPr>
      </p:pic>
      <p:sp>
        <p:nvSpPr>
          <p:cNvPr id="15" name="Tijdelijke aanduiding voor inhoud 14"/>
          <p:cNvSpPr>
            <a:spLocks noGrp="1"/>
          </p:cNvSpPr>
          <p:nvPr>
            <p:ph idx="1"/>
          </p:nvPr>
        </p:nvSpPr>
        <p:spPr>
          <a:xfrm>
            <a:off x="254834" y="1473934"/>
            <a:ext cx="4106882" cy="4759859"/>
          </a:xfrm>
        </p:spPr>
        <p:txBody>
          <a:bodyPr>
            <a:noAutofit/>
          </a:bodyPr>
          <a:lstStyle/>
          <a:p>
            <a:pPr marL="342900" indent="-342900"/>
            <a:r>
              <a:rPr lang="en-US" dirty="0" smtClean="0"/>
              <a:t>We </a:t>
            </a:r>
            <a:r>
              <a:rPr lang="en-US" dirty="0" err="1" smtClean="0"/>
              <a:t>besteden</a:t>
            </a:r>
            <a:r>
              <a:rPr lang="en-US" dirty="0" smtClean="0"/>
              <a:t> 16 </a:t>
            </a:r>
            <a:r>
              <a:rPr lang="en-US" dirty="0" err="1" smtClean="0"/>
              <a:t>Mld</a:t>
            </a:r>
            <a:r>
              <a:rPr lang="en-US" dirty="0" smtClean="0"/>
              <a:t>/</a:t>
            </a:r>
            <a:r>
              <a:rPr lang="en-US" dirty="0" err="1" smtClean="0"/>
              <a:t>jaar</a:t>
            </a:r>
            <a:endParaRPr lang="en-US" dirty="0" smtClean="0"/>
          </a:p>
          <a:p>
            <a:pPr marL="0" indent="0">
              <a:buNone/>
            </a:pPr>
            <a:r>
              <a:rPr lang="en-US" dirty="0"/>
              <a:t>	</a:t>
            </a:r>
            <a:r>
              <a:rPr lang="en-US" dirty="0" smtClean="0">
                <a:solidFill>
                  <a:srgbClr val="FF0000"/>
                </a:solidFill>
              </a:rPr>
              <a:t>en </a:t>
            </a:r>
            <a:r>
              <a:rPr lang="en-US" dirty="0" err="1" smtClean="0">
                <a:solidFill>
                  <a:srgbClr val="FF0000"/>
                </a:solidFill>
              </a:rPr>
              <a:t>dat</a:t>
            </a:r>
            <a:r>
              <a:rPr lang="en-US" dirty="0" smtClean="0">
                <a:solidFill>
                  <a:srgbClr val="FF0000"/>
                </a:solidFill>
              </a:rPr>
              <a:t> </a:t>
            </a:r>
            <a:r>
              <a:rPr lang="en-US" dirty="0" err="1" smtClean="0">
                <a:solidFill>
                  <a:srgbClr val="FF0000"/>
                </a:solidFill>
              </a:rPr>
              <a:t>wordt</a:t>
            </a:r>
            <a:r>
              <a:rPr lang="en-US" dirty="0" smtClean="0">
                <a:solidFill>
                  <a:srgbClr val="FF0000"/>
                </a:solidFill>
              </a:rPr>
              <a:t> </a:t>
            </a:r>
            <a:r>
              <a:rPr lang="en-US" dirty="0" err="1" smtClean="0">
                <a:solidFill>
                  <a:srgbClr val="FF0000"/>
                </a:solidFill>
              </a:rPr>
              <a:t>meer</a:t>
            </a:r>
            <a:endParaRPr lang="en-US" dirty="0" smtClean="0">
              <a:solidFill>
                <a:srgbClr val="FF0000"/>
              </a:solidFill>
            </a:endParaRPr>
          </a:p>
          <a:p>
            <a:pPr marL="342900" indent="-342900"/>
            <a:r>
              <a:rPr lang="en-US" dirty="0" err="1" smtClean="0"/>
              <a:t>Beter</a:t>
            </a:r>
            <a:r>
              <a:rPr lang="en-US" dirty="0" smtClean="0"/>
              <a:t> </a:t>
            </a:r>
            <a:r>
              <a:rPr lang="en-US" dirty="0" err="1" smtClean="0"/>
              <a:t>beslissen</a:t>
            </a:r>
            <a:r>
              <a:rPr lang="en-US" dirty="0" smtClean="0"/>
              <a:t> met </a:t>
            </a:r>
            <a:r>
              <a:rPr lang="en-US" dirty="0" err="1" smtClean="0"/>
              <a:t>integrale</a:t>
            </a:r>
            <a:r>
              <a:rPr lang="en-US" dirty="0" smtClean="0"/>
              <a:t> </a:t>
            </a:r>
            <a:r>
              <a:rPr lang="en-US" dirty="0" err="1" smtClean="0"/>
              <a:t>risico</a:t>
            </a:r>
            <a:r>
              <a:rPr lang="en-US" dirty="0" smtClean="0"/>
              <a:t> </a:t>
            </a:r>
            <a:r>
              <a:rPr lang="en-US" dirty="0" err="1" smtClean="0"/>
              <a:t>sturing</a:t>
            </a:r>
            <a:endParaRPr lang="en-US" dirty="0"/>
          </a:p>
          <a:p>
            <a:pPr marL="0" indent="0">
              <a:buNone/>
            </a:pPr>
            <a:r>
              <a:rPr lang="en-US" dirty="0" smtClean="0"/>
              <a:t>	</a:t>
            </a:r>
            <a:r>
              <a:rPr lang="en-US" dirty="0" err="1" smtClean="0">
                <a:solidFill>
                  <a:srgbClr val="FF0000"/>
                </a:solidFill>
              </a:rPr>
              <a:t>verbinden</a:t>
            </a:r>
            <a:r>
              <a:rPr lang="en-US" dirty="0" smtClean="0">
                <a:solidFill>
                  <a:srgbClr val="FF0000"/>
                </a:solidFill>
              </a:rPr>
              <a:t> </a:t>
            </a:r>
            <a:r>
              <a:rPr lang="en-US" dirty="0" err="1" smtClean="0">
                <a:solidFill>
                  <a:srgbClr val="FF0000"/>
                </a:solidFill>
              </a:rPr>
              <a:t>beslisniveau’s</a:t>
            </a:r>
            <a:endParaRPr lang="en-US" dirty="0" smtClean="0">
              <a:solidFill>
                <a:srgbClr val="FF0000"/>
              </a:solidFill>
            </a:endParaRPr>
          </a:p>
          <a:p>
            <a:pPr marL="342900" indent="-342900"/>
            <a:r>
              <a:rPr lang="en-GB" dirty="0" err="1" smtClean="0"/>
              <a:t>Gerichter</a:t>
            </a:r>
            <a:r>
              <a:rPr lang="en-GB" dirty="0" smtClean="0"/>
              <a:t> </a:t>
            </a:r>
            <a:r>
              <a:rPr lang="en-GB" dirty="0" err="1" smtClean="0"/>
              <a:t>investeren</a:t>
            </a:r>
            <a:r>
              <a:rPr lang="en-GB" dirty="0" smtClean="0"/>
              <a:t> op </a:t>
            </a:r>
            <a:r>
              <a:rPr lang="en-GB" dirty="0" err="1" smtClean="0"/>
              <a:t>netwerk</a:t>
            </a:r>
            <a:r>
              <a:rPr lang="en-GB" dirty="0" smtClean="0"/>
              <a:t>- en </a:t>
            </a:r>
            <a:r>
              <a:rPr lang="en-GB" dirty="0" err="1" smtClean="0"/>
              <a:t>systeemniveau</a:t>
            </a:r>
            <a:endParaRPr lang="en-GB" dirty="0" smtClean="0"/>
          </a:p>
          <a:p>
            <a:pPr marL="0" indent="0">
              <a:buNone/>
            </a:pPr>
            <a:r>
              <a:rPr lang="en-US" dirty="0">
                <a:solidFill>
                  <a:srgbClr val="FF0000"/>
                </a:solidFill>
              </a:rPr>
              <a:t>	</a:t>
            </a:r>
            <a:r>
              <a:rPr lang="en-US" dirty="0" err="1" smtClean="0">
                <a:solidFill>
                  <a:srgbClr val="FF0000"/>
                </a:solidFill>
              </a:rPr>
              <a:t>plannen</a:t>
            </a:r>
            <a:r>
              <a:rPr lang="en-US" dirty="0" smtClean="0">
                <a:solidFill>
                  <a:srgbClr val="FF0000"/>
                </a:solidFill>
              </a:rPr>
              <a:t> in de </a:t>
            </a:r>
            <a:r>
              <a:rPr lang="en-US" dirty="0" err="1" smtClean="0">
                <a:solidFill>
                  <a:srgbClr val="FF0000"/>
                </a:solidFill>
              </a:rPr>
              <a:t>ruimte</a:t>
            </a:r>
            <a:r>
              <a:rPr lang="en-US" dirty="0" smtClean="0">
                <a:solidFill>
                  <a:srgbClr val="FF0000"/>
                </a:solidFill>
              </a:rPr>
              <a:t> </a:t>
            </a:r>
            <a:endParaRPr lang="en-GB" dirty="0">
              <a:solidFill>
                <a:srgbClr val="FF0000"/>
              </a:solidFill>
            </a:endParaRPr>
          </a:p>
          <a:p>
            <a:pPr marL="342900" indent="-342900"/>
            <a:r>
              <a:rPr lang="en-GB" dirty="0" err="1" smtClean="0"/>
              <a:t>Goed</a:t>
            </a:r>
            <a:r>
              <a:rPr lang="en-GB" dirty="0" smtClean="0"/>
              <a:t> </a:t>
            </a:r>
            <a:r>
              <a:rPr lang="en-GB" dirty="0" err="1" smtClean="0"/>
              <a:t>plannen</a:t>
            </a:r>
            <a:r>
              <a:rPr lang="en-GB" dirty="0" smtClean="0"/>
              <a:t> met </a:t>
            </a:r>
            <a:r>
              <a:rPr lang="en-GB" dirty="0" err="1" smtClean="0"/>
              <a:t>een</a:t>
            </a:r>
            <a:r>
              <a:rPr lang="en-GB" dirty="0" smtClean="0"/>
              <a:t> </a:t>
            </a:r>
            <a:r>
              <a:rPr lang="en-GB" dirty="0" err="1" smtClean="0"/>
              <a:t>levenscyclus</a:t>
            </a:r>
            <a:r>
              <a:rPr lang="en-GB" dirty="0" smtClean="0"/>
              <a:t> </a:t>
            </a:r>
            <a:r>
              <a:rPr lang="en-GB" dirty="0" err="1" smtClean="0"/>
              <a:t>aanpak</a:t>
            </a:r>
            <a:endParaRPr lang="en-GB" dirty="0" smtClean="0"/>
          </a:p>
          <a:p>
            <a:pPr marL="0" indent="0">
              <a:buNone/>
            </a:pPr>
            <a:r>
              <a:rPr lang="en-US" dirty="0" smtClean="0">
                <a:solidFill>
                  <a:srgbClr val="FF0000"/>
                </a:solidFill>
              </a:rPr>
              <a:t>	</a:t>
            </a:r>
            <a:r>
              <a:rPr lang="en-US" dirty="0" err="1" smtClean="0">
                <a:solidFill>
                  <a:srgbClr val="FF0000"/>
                </a:solidFill>
              </a:rPr>
              <a:t>plannen</a:t>
            </a:r>
            <a:r>
              <a:rPr lang="en-US" dirty="0" smtClean="0">
                <a:solidFill>
                  <a:srgbClr val="FF0000"/>
                </a:solidFill>
              </a:rPr>
              <a:t> in de </a:t>
            </a:r>
            <a:r>
              <a:rPr lang="en-US" dirty="0" err="1" smtClean="0">
                <a:solidFill>
                  <a:srgbClr val="FF0000"/>
                </a:solidFill>
              </a:rPr>
              <a:t>tijd</a:t>
            </a:r>
            <a:endParaRPr lang="en-GB" dirty="0" smtClean="0">
              <a:solidFill>
                <a:srgbClr val="FF0000"/>
              </a:solidFill>
            </a:endParaRPr>
          </a:p>
          <a:p>
            <a:pPr marL="342900" indent="-342900"/>
            <a:r>
              <a:rPr lang="en-GB" dirty="0" smtClean="0"/>
              <a:t>Efficiency 1 à 2 </a:t>
            </a:r>
            <a:r>
              <a:rPr lang="en-GB" dirty="0" err="1" smtClean="0"/>
              <a:t>mld</a:t>
            </a:r>
            <a:r>
              <a:rPr lang="en-GB" dirty="0" smtClean="0"/>
              <a:t> per </a:t>
            </a:r>
            <a:r>
              <a:rPr lang="en-GB" dirty="0" err="1" smtClean="0"/>
              <a:t>jaar</a:t>
            </a:r>
            <a:r>
              <a:rPr lang="en-GB" dirty="0" smtClean="0"/>
              <a:t> in </a:t>
            </a:r>
            <a:r>
              <a:rPr lang="en-US" dirty="0" smtClean="0"/>
              <a:t>NL</a:t>
            </a:r>
          </a:p>
          <a:p>
            <a:pPr marL="0" indent="0">
              <a:buNone/>
            </a:pPr>
            <a:r>
              <a:rPr lang="en-US" dirty="0" smtClean="0">
                <a:solidFill>
                  <a:srgbClr val="FF0000"/>
                </a:solidFill>
              </a:rPr>
              <a:t>	</a:t>
            </a:r>
            <a:endParaRPr lang="nl-NL" dirty="0">
              <a:solidFill>
                <a:srgbClr val="FF0000"/>
              </a:solidFill>
            </a:endParaRPr>
          </a:p>
        </p:txBody>
      </p:sp>
      <p:sp>
        <p:nvSpPr>
          <p:cNvPr id="14" name="Titel 4"/>
          <p:cNvSpPr>
            <a:spLocks noGrp="1"/>
          </p:cNvSpPr>
          <p:nvPr>
            <p:ph type="title"/>
          </p:nvPr>
        </p:nvSpPr>
        <p:spPr/>
        <p:txBody>
          <a:bodyPr/>
          <a:lstStyle/>
          <a:p>
            <a:r>
              <a:rPr lang="nl-NL" dirty="0" smtClean="0"/>
              <a:t>Boodschap ROBAMCI</a:t>
            </a:r>
            <a:endParaRPr lang="nl-NL" dirty="0"/>
          </a:p>
        </p:txBody>
      </p:sp>
    </p:spTree>
    <p:extLst>
      <p:ext uri="{BB962C8B-B14F-4D97-AF65-F5344CB8AC3E}">
        <p14:creationId xmlns:p14="http://schemas.microsoft.com/office/powerpoint/2010/main" val="65140481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Met </a:t>
            </a:r>
            <a:r>
              <a:rPr lang="en-US" dirty="0" err="1"/>
              <a:t>interventieplanning</a:t>
            </a:r>
            <a:r>
              <a:rPr lang="en-US" dirty="0"/>
              <a:t> </a:t>
            </a:r>
            <a:r>
              <a:rPr lang="en-US" dirty="0" err="1"/>
              <a:t>naar</a:t>
            </a:r>
            <a:r>
              <a:rPr lang="en-US" dirty="0"/>
              <a:t> </a:t>
            </a:r>
            <a:r>
              <a:rPr lang="en-US" dirty="0" err="1"/>
              <a:t>duurzame</a:t>
            </a:r>
            <a:r>
              <a:rPr lang="en-US" dirty="0"/>
              <a:t> </a:t>
            </a:r>
            <a:r>
              <a:rPr lang="en-US" dirty="0" err="1" smtClean="0"/>
              <a:t>beheersing</a:t>
            </a:r>
            <a:r>
              <a:rPr lang="en-US" dirty="0" smtClean="0"/>
              <a:t> (2)</a:t>
            </a:r>
            <a:endParaRPr lang="en-GB" dirty="0"/>
          </a:p>
        </p:txBody>
      </p:sp>
      <p:sp>
        <p:nvSpPr>
          <p:cNvPr id="4" name="Text Placeholder 3"/>
          <p:cNvSpPr>
            <a:spLocks noGrp="1"/>
          </p:cNvSpPr>
          <p:nvPr>
            <p:ph type="body" idx="11"/>
          </p:nvPr>
        </p:nvSpPr>
        <p:spPr/>
        <p:txBody>
          <a:bodyPr/>
          <a:lstStyle/>
          <a:p>
            <a:endParaRPr lang="en-GB"/>
          </a:p>
        </p:txBody>
      </p:sp>
      <p:cxnSp>
        <p:nvCxnSpPr>
          <p:cNvPr id="6" name="Straight Connector 5"/>
          <p:cNvCxnSpPr/>
          <p:nvPr/>
        </p:nvCxnSpPr>
        <p:spPr>
          <a:xfrm>
            <a:off x="1195757" y="1524005"/>
            <a:ext cx="1" cy="30714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195757" y="4595451"/>
            <a:ext cx="4970585"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220292" y="4780117"/>
            <a:ext cx="1981201" cy="400110"/>
          </a:xfrm>
          <a:prstGeom prst="rect">
            <a:avLst/>
          </a:prstGeom>
          <a:noFill/>
        </p:spPr>
        <p:txBody>
          <a:bodyPr wrap="square" rtlCol="0">
            <a:spAutoFit/>
          </a:bodyPr>
          <a:lstStyle/>
          <a:p>
            <a:r>
              <a:rPr lang="en-US" sz="2000" dirty="0" err="1" smtClean="0"/>
              <a:t>Tijd</a:t>
            </a:r>
            <a:r>
              <a:rPr lang="en-US" sz="2000" dirty="0" smtClean="0"/>
              <a:t> - </a:t>
            </a:r>
            <a:r>
              <a:rPr lang="en-US" sz="2000" dirty="0" err="1" smtClean="0"/>
              <a:t>Levensduur</a:t>
            </a:r>
            <a:endParaRPr lang="en-GB" sz="2000" dirty="0"/>
          </a:p>
        </p:txBody>
      </p:sp>
      <p:cxnSp>
        <p:nvCxnSpPr>
          <p:cNvPr id="20" name="Straight Connector 19"/>
          <p:cNvCxnSpPr/>
          <p:nvPr/>
        </p:nvCxnSpPr>
        <p:spPr>
          <a:xfrm>
            <a:off x="2074988" y="4489944"/>
            <a:ext cx="0" cy="290173"/>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781911" y="4780117"/>
            <a:ext cx="902674" cy="400110"/>
          </a:xfrm>
          <a:prstGeom prst="rect">
            <a:avLst/>
          </a:prstGeom>
          <a:noFill/>
        </p:spPr>
        <p:txBody>
          <a:bodyPr wrap="square" rtlCol="0">
            <a:spAutoFit/>
          </a:bodyPr>
          <a:lstStyle/>
          <a:p>
            <a:r>
              <a:rPr lang="en-US" sz="2000" dirty="0" err="1" smtClean="0"/>
              <a:t>Heden</a:t>
            </a:r>
            <a:endParaRPr lang="en-GB" sz="2000" dirty="0"/>
          </a:p>
        </p:txBody>
      </p:sp>
      <p:sp>
        <p:nvSpPr>
          <p:cNvPr id="23" name="Flowchart: Summing Junction 22"/>
          <p:cNvSpPr/>
          <p:nvPr/>
        </p:nvSpPr>
        <p:spPr>
          <a:xfrm>
            <a:off x="1957758" y="2942503"/>
            <a:ext cx="234461" cy="257907"/>
          </a:xfrm>
          <a:prstGeom prst="flowChartSummingJunc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p:cNvSpPr txBox="1"/>
          <p:nvPr/>
        </p:nvSpPr>
        <p:spPr>
          <a:xfrm>
            <a:off x="1781911" y="2309456"/>
            <a:ext cx="1195755" cy="584775"/>
          </a:xfrm>
          <a:prstGeom prst="rect">
            <a:avLst/>
          </a:prstGeom>
          <a:noFill/>
        </p:spPr>
        <p:txBody>
          <a:bodyPr wrap="square" rtlCol="0">
            <a:spAutoFit/>
          </a:bodyPr>
          <a:lstStyle/>
          <a:p>
            <a:r>
              <a:rPr lang="en-US" sz="3200" dirty="0" err="1" smtClean="0">
                <a:solidFill>
                  <a:srgbClr val="00B0F0"/>
                </a:solidFill>
              </a:rPr>
              <a:t>Risico</a:t>
            </a:r>
            <a:endParaRPr lang="en-GB" sz="3200" dirty="0">
              <a:solidFill>
                <a:srgbClr val="00B0F0"/>
              </a:solidFill>
            </a:endParaRPr>
          </a:p>
        </p:txBody>
      </p:sp>
      <p:sp>
        <p:nvSpPr>
          <p:cNvPr id="7" name="Freeform 6"/>
          <p:cNvSpPr/>
          <p:nvPr/>
        </p:nvSpPr>
        <p:spPr>
          <a:xfrm rot="21047498">
            <a:off x="2227388" y="2262563"/>
            <a:ext cx="6729046" cy="386861"/>
          </a:xfrm>
          <a:custGeom>
            <a:avLst/>
            <a:gdLst>
              <a:gd name="connsiteX0" fmla="*/ 0 w 6729046"/>
              <a:gd name="connsiteY0" fmla="*/ 269631 h 386861"/>
              <a:gd name="connsiteX1" fmla="*/ 586154 w 6729046"/>
              <a:gd name="connsiteY1" fmla="*/ 281354 h 386861"/>
              <a:gd name="connsiteX2" fmla="*/ 750277 w 6729046"/>
              <a:gd name="connsiteY2" fmla="*/ 316523 h 386861"/>
              <a:gd name="connsiteX3" fmla="*/ 890954 w 6729046"/>
              <a:gd name="connsiteY3" fmla="*/ 328246 h 386861"/>
              <a:gd name="connsiteX4" fmla="*/ 937846 w 6729046"/>
              <a:gd name="connsiteY4" fmla="*/ 339969 h 386861"/>
              <a:gd name="connsiteX5" fmla="*/ 973016 w 6729046"/>
              <a:gd name="connsiteY5" fmla="*/ 363415 h 386861"/>
              <a:gd name="connsiteX6" fmla="*/ 1019908 w 6729046"/>
              <a:gd name="connsiteY6" fmla="*/ 386861 h 386861"/>
              <a:gd name="connsiteX7" fmla="*/ 1301262 w 6729046"/>
              <a:gd name="connsiteY7" fmla="*/ 375138 h 386861"/>
              <a:gd name="connsiteX8" fmla="*/ 1359877 w 6729046"/>
              <a:gd name="connsiteY8" fmla="*/ 351692 h 386861"/>
              <a:gd name="connsiteX9" fmla="*/ 1406769 w 6729046"/>
              <a:gd name="connsiteY9" fmla="*/ 339969 h 386861"/>
              <a:gd name="connsiteX10" fmla="*/ 1453662 w 6729046"/>
              <a:gd name="connsiteY10" fmla="*/ 304800 h 386861"/>
              <a:gd name="connsiteX11" fmla="*/ 1500554 w 6729046"/>
              <a:gd name="connsiteY11" fmla="*/ 293077 h 386861"/>
              <a:gd name="connsiteX12" fmla="*/ 1559169 w 6729046"/>
              <a:gd name="connsiteY12" fmla="*/ 269631 h 386861"/>
              <a:gd name="connsiteX13" fmla="*/ 1629508 w 6729046"/>
              <a:gd name="connsiteY13" fmla="*/ 234461 h 386861"/>
              <a:gd name="connsiteX14" fmla="*/ 1781908 w 6729046"/>
              <a:gd name="connsiteY14" fmla="*/ 222738 h 386861"/>
              <a:gd name="connsiteX15" fmla="*/ 1840523 w 6729046"/>
              <a:gd name="connsiteY15" fmla="*/ 234461 h 386861"/>
              <a:gd name="connsiteX16" fmla="*/ 1875692 w 6729046"/>
              <a:gd name="connsiteY16" fmla="*/ 246184 h 386861"/>
              <a:gd name="connsiteX17" fmla="*/ 1969477 w 6729046"/>
              <a:gd name="connsiteY17" fmla="*/ 257907 h 386861"/>
              <a:gd name="connsiteX18" fmla="*/ 2157046 w 6729046"/>
              <a:gd name="connsiteY18" fmla="*/ 281354 h 386861"/>
              <a:gd name="connsiteX19" fmla="*/ 2203939 w 6729046"/>
              <a:gd name="connsiteY19" fmla="*/ 293077 h 386861"/>
              <a:gd name="connsiteX20" fmla="*/ 2239108 w 6729046"/>
              <a:gd name="connsiteY20" fmla="*/ 304800 h 386861"/>
              <a:gd name="connsiteX21" fmla="*/ 2485292 w 6729046"/>
              <a:gd name="connsiteY21" fmla="*/ 293077 h 386861"/>
              <a:gd name="connsiteX22" fmla="*/ 2872154 w 6729046"/>
              <a:gd name="connsiteY22" fmla="*/ 269631 h 386861"/>
              <a:gd name="connsiteX23" fmla="*/ 3001108 w 6729046"/>
              <a:gd name="connsiteY23" fmla="*/ 246184 h 386861"/>
              <a:gd name="connsiteX24" fmla="*/ 3036277 w 6729046"/>
              <a:gd name="connsiteY24" fmla="*/ 234461 h 386861"/>
              <a:gd name="connsiteX25" fmla="*/ 3118339 w 6729046"/>
              <a:gd name="connsiteY25" fmla="*/ 222738 h 386861"/>
              <a:gd name="connsiteX26" fmla="*/ 3294185 w 6729046"/>
              <a:gd name="connsiteY26" fmla="*/ 234461 h 386861"/>
              <a:gd name="connsiteX27" fmla="*/ 3364523 w 6729046"/>
              <a:gd name="connsiteY27" fmla="*/ 246184 h 386861"/>
              <a:gd name="connsiteX28" fmla="*/ 3470031 w 6729046"/>
              <a:gd name="connsiteY28" fmla="*/ 293077 h 386861"/>
              <a:gd name="connsiteX29" fmla="*/ 3598985 w 6729046"/>
              <a:gd name="connsiteY29" fmla="*/ 316523 h 386861"/>
              <a:gd name="connsiteX30" fmla="*/ 3868616 w 6729046"/>
              <a:gd name="connsiteY30" fmla="*/ 304800 h 386861"/>
              <a:gd name="connsiteX31" fmla="*/ 3915508 w 6729046"/>
              <a:gd name="connsiteY31" fmla="*/ 293077 h 386861"/>
              <a:gd name="connsiteX32" fmla="*/ 3950677 w 6729046"/>
              <a:gd name="connsiteY32" fmla="*/ 269631 h 386861"/>
              <a:gd name="connsiteX33" fmla="*/ 4021016 w 6729046"/>
              <a:gd name="connsiteY33" fmla="*/ 246184 h 386861"/>
              <a:gd name="connsiteX34" fmla="*/ 4056185 w 6729046"/>
              <a:gd name="connsiteY34" fmla="*/ 234461 h 386861"/>
              <a:gd name="connsiteX35" fmla="*/ 4208585 w 6729046"/>
              <a:gd name="connsiteY35" fmla="*/ 257907 h 386861"/>
              <a:gd name="connsiteX36" fmla="*/ 4232031 w 6729046"/>
              <a:gd name="connsiteY36" fmla="*/ 281354 h 386861"/>
              <a:gd name="connsiteX37" fmla="*/ 4302369 w 6729046"/>
              <a:gd name="connsiteY37" fmla="*/ 316523 h 386861"/>
              <a:gd name="connsiteX38" fmla="*/ 4513385 w 6729046"/>
              <a:gd name="connsiteY38" fmla="*/ 304800 h 386861"/>
              <a:gd name="connsiteX39" fmla="*/ 4560277 w 6729046"/>
              <a:gd name="connsiteY39" fmla="*/ 293077 h 386861"/>
              <a:gd name="connsiteX40" fmla="*/ 4618892 w 6729046"/>
              <a:gd name="connsiteY40" fmla="*/ 281354 h 386861"/>
              <a:gd name="connsiteX41" fmla="*/ 4771292 w 6729046"/>
              <a:gd name="connsiteY41" fmla="*/ 246184 h 386861"/>
              <a:gd name="connsiteX42" fmla="*/ 4865077 w 6729046"/>
              <a:gd name="connsiteY42" fmla="*/ 222738 h 386861"/>
              <a:gd name="connsiteX43" fmla="*/ 4970585 w 6729046"/>
              <a:gd name="connsiteY43" fmla="*/ 211015 h 386861"/>
              <a:gd name="connsiteX44" fmla="*/ 5029200 w 6729046"/>
              <a:gd name="connsiteY44" fmla="*/ 199292 h 386861"/>
              <a:gd name="connsiteX45" fmla="*/ 5076092 w 6729046"/>
              <a:gd name="connsiteY45" fmla="*/ 187569 h 386861"/>
              <a:gd name="connsiteX46" fmla="*/ 5205046 w 6729046"/>
              <a:gd name="connsiteY46" fmla="*/ 175846 h 386861"/>
              <a:gd name="connsiteX47" fmla="*/ 5322277 w 6729046"/>
              <a:gd name="connsiteY47" fmla="*/ 152400 h 386861"/>
              <a:gd name="connsiteX48" fmla="*/ 5404339 w 6729046"/>
              <a:gd name="connsiteY48" fmla="*/ 140677 h 386861"/>
              <a:gd name="connsiteX49" fmla="*/ 5486400 w 6729046"/>
              <a:gd name="connsiteY49" fmla="*/ 117231 h 386861"/>
              <a:gd name="connsiteX50" fmla="*/ 5545016 w 6729046"/>
              <a:gd name="connsiteY50" fmla="*/ 58615 h 386861"/>
              <a:gd name="connsiteX51" fmla="*/ 5580185 w 6729046"/>
              <a:gd name="connsiteY51" fmla="*/ 46892 h 386861"/>
              <a:gd name="connsiteX52" fmla="*/ 5697416 w 6729046"/>
              <a:gd name="connsiteY52" fmla="*/ 23446 h 386861"/>
              <a:gd name="connsiteX53" fmla="*/ 5779477 w 6729046"/>
              <a:gd name="connsiteY53" fmla="*/ 0 h 386861"/>
              <a:gd name="connsiteX54" fmla="*/ 5826369 w 6729046"/>
              <a:gd name="connsiteY54" fmla="*/ 11723 h 386861"/>
              <a:gd name="connsiteX55" fmla="*/ 5861539 w 6729046"/>
              <a:gd name="connsiteY55" fmla="*/ 35169 h 386861"/>
              <a:gd name="connsiteX56" fmla="*/ 5967046 w 6729046"/>
              <a:gd name="connsiteY56" fmla="*/ 58615 h 386861"/>
              <a:gd name="connsiteX57" fmla="*/ 6025662 w 6729046"/>
              <a:gd name="connsiteY57" fmla="*/ 70338 h 386861"/>
              <a:gd name="connsiteX58" fmla="*/ 6060831 w 6729046"/>
              <a:gd name="connsiteY58" fmla="*/ 82061 h 386861"/>
              <a:gd name="connsiteX59" fmla="*/ 6107723 w 6729046"/>
              <a:gd name="connsiteY59" fmla="*/ 93784 h 386861"/>
              <a:gd name="connsiteX60" fmla="*/ 6189785 w 6729046"/>
              <a:gd name="connsiteY60" fmla="*/ 82061 h 386861"/>
              <a:gd name="connsiteX61" fmla="*/ 6283569 w 6729046"/>
              <a:gd name="connsiteY61" fmla="*/ 93784 h 386861"/>
              <a:gd name="connsiteX62" fmla="*/ 6435969 w 6729046"/>
              <a:gd name="connsiteY62" fmla="*/ 105507 h 386861"/>
              <a:gd name="connsiteX63" fmla="*/ 6506308 w 6729046"/>
              <a:gd name="connsiteY63" fmla="*/ 128954 h 386861"/>
              <a:gd name="connsiteX64" fmla="*/ 6576646 w 6729046"/>
              <a:gd name="connsiteY64" fmla="*/ 117231 h 386861"/>
              <a:gd name="connsiteX65" fmla="*/ 6635262 w 6729046"/>
              <a:gd name="connsiteY65" fmla="*/ 105507 h 386861"/>
              <a:gd name="connsiteX66" fmla="*/ 6729046 w 6729046"/>
              <a:gd name="connsiteY66" fmla="*/ 105507 h 38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729046" h="386861">
                <a:moveTo>
                  <a:pt x="0" y="269631"/>
                </a:moveTo>
                <a:lnTo>
                  <a:pt x="586154" y="281354"/>
                </a:lnTo>
                <a:cubicBezTo>
                  <a:pt x="709095" y="285745"/>
                  <a:pt x="605210" y="304434"/>
                  <a:pt x="750277" y="316523"/>
                </a:cubicBezTo>
                <a:lnTo>
                  <a:pt x="890954" y="328246"/>
                </a:lnTo>
                <a:cubicBezTo>
                  <a:pt x="906585" y="332154"/>
                  <a:pt x="923037" y="333622"/>
                  <a:pt x="937846" y="339969"/>
                </a:cubicBezTo>
                <a:cubicBezTo>
                  <a:pt x="950796" y="345519"/>
                  <a:pt x="960783" y="356425"/>
                  <a:pt x="973016" y="363415"/>
                </a:cubicBezTo>
                <a:cubicBezTo>
                  <a:pt x="988189" y="372085"/>
                  <a:pt x="1004277" y="379046"/>
                  <a:pt x="1019908" y="386861"/>
                </a:cubicBezTo>
                <a:cubicBezTo>
                  <a:pt x="1113693" y="382953"/>
                  <a:pt x="1207894" y="384797"/>
                  <a:pt x="1301262" y="375138"/>
                </a:cubicBezTo>
                <a:cubicBezTo>
                  <a:pt x="1322194" y="372973"/>
                  <a:pt x="1339913" y="358347"/>
                  <a:pt x="1359877" y="351692"/>
                </a:cubicBezTo>
                <a:cubicBezTo>
                  <a:pt x="1375162" y="346597"/>
                  <a:pt x="1391138" y="343877"/>
                  <a:pt x="1406769" y="339969"/>
                </a:cubicBezTo>
                <a:cubicBezTo>
                  <a:pt x="1422400" y="328246"/>
                  <a:pt x="1436186" y="313538"/>
                  <a:pt x="1453662" y="304800"/>
                </a:cubicBezTo>
                <a:cubicBezTo>
                  <a:pt x="1468073" y="297595"/>
                  <a:pt x="1485269" y="298172"/>
                  <a:pt x="1500554" y="293077"/>
                </a:cubicBezTo>
                <a:cubicBezTo>
                  <a:pt x="1520518" y="286422"/>
                  <a:pt x="1540347" y="279042"/>
                  <a:pt x="1559169" y="269631"/>
                </a:cubicBezTo>
                <a:cubicBezTo>
                  <a:pt x="1650072" y="224179"/>
                  <a:pt x="1541110" y="263927"/>
                  <a:pt x="1629508" y="234461"/>
                </a:cubicBezTo>
                <a:cubicBezTo>
                  <a:pt x="1695391" y="190539"/>
                  <a:pt x="1656126" y="205967"/>
                  <a:pt x="1781908" y="222738"/>
                </a:cubicBezTo>
                <a:cubicBezTo>
                  <a:pt x="1801658" y="225371"/>
                  <a:pt x="1821193" y="229628"/>
                  <a:pt x="1840523" y="234461"/>
                </a:cubicBezTo>
                <a:cubicBezTo>
                  <a:pt x="1852511" y="237458"/>
                  <a:pt x="1863534" y="243974"/>
                  <a:pt x="1875692" y="246184"/>
                </a:cubicBezTo>
                <a:cubicBezTo>
                  <a:pt x="1906689" y="251820"/>
                  <a:pt x="1938338" y="253116"/>
                  <a:pt x="1969477" y="257907"/>
                </a:cubicBezTo>
                <a:cubicBezTo>
                  <a:pt x="2144448" y="284827"/>
                  <a:pt x="1847880" y="253248"/>
                  <a:pt x="2157046" y="281354"/>
                </a:cubicBezTo>
                <a:cubicBezTo>
                  <a:pt x="2172677" y="285262"/>
                  <a:pt x="2188447" y="288651"/>
                  <a:pt x="2203939" y="293077"/>
                </a:cubicBezTo>
                <a:cubicBezTo>
                  <a:pt x="2215821" y="296472"/>
                  <a:pt x="2226751" y="304800"/>
                  <a:pt x="2239108" y="304800"/>
                </a:cubicBezTo>
                <a:cubicBezTo>
                  <a:pt x="2321262" y="304800"/>
                  <a:pt x="2403231" y="296985"/>
                  <a:pt x="2485292" y="293077"/>
                </a:cubicBezTo>
                <a:cubicBezTo>
                  <a:pt x="2648136" y="252367"/>
                  <a:pt x="2474239" y="292370"/>
                  <a:pt x="2872154" y="269631"/>
                </a:cubicBezTo>
                <a:cubicBezTo>
                  <a:pt x="2885695" y="268857"/>
                  <a:pt x="2983272" y="250643"/>
                  <a:pt x="3001108" y="246184"/>
                </a:cubicBezTo>
                <a:cubicBezTo>
                  <a:pt x="3013096" y="243187"/>
                  <a:pt x="3024160" y="236884"/>
                  <a:pt x="3036277" y="234461"/>
                </a:cubicBezTo>
                <a:cubicBezTo>
                  <a:pt x="3063372" y="229042"/>
                  <a:pt x="3090985" y="226646"/>
                  <a:pt x="3118339" y="222738"/>
                </a:cubicBezTo>
                <a:cubicBezTo>
                  <a:pt x="3198608" y="195982"/>
                  <a:pt x="3141319" y="208983"/>
                  <a:pt x="3294185" y="234461"/>
                </a:cubicBezTo>
                <a:lnTo>
                  <a:pt x="3364523" y="246184"/>
                </a:lnTo>
                <a:cubicBezTo>
                  <a:pt x="3399163" y="263504"/>
                  <a:pt x="3432608" y="281850"/>
                  <a:pt x="3470031" y="293077"/>
                </a:cubicBezTo>
                <a:cubicBezTo>
                  <a:pt x="3490513" y="299222"/>
                  <a:pt x="3582288" y="313740"/>
                  <a:pt x="3598985" y="316523"/>
                </a:cubicBezTo>
                <a:cubicBezTo>
                  <a:pt x="3688862" y="312615"/>
                  <a:pt x="3778900" y="311446"/>
                  <a:pt x="3868616" y="304800"/>
                </a:cubicBezTo>
                <a:cubicBezTo>
                  <a:pt x="3884684" y="303610"/>
                  <a:pt x="3900699" y="299424"/>
                  <a:pt x="3915508" y="293077"/>
                </a:cubicBezTo>
                <a:cubicBezTo>
                  <a:pt x="3928458" y="287527"/>
                  <a:pt x="3937802" y="275353"/>
                  <a:pt x="3950677" y="269631"/>
                </a:cubicBezTo>
                <a:cubicBezTo>
                  <a:pt x="3973262" y="259593"/>
                  <a:pt x="3997570" y="254000"/>
                  <a:pt x="4021016" y="246184"/>
                </a:cubicBezTo>
                <a:lnTo>
                  <a:pt x="4056185" y="234461"/>
                </a:lnTo>
                <a:cubicBezTo>
                  <a:pt x="4062949" y="235137"/>
                  <a:pt x="4174787" y="237628"/>
                  <a:pt x="4208585" y="257907"/>
                </a:cubicBezTo>
                <a:cubicBezTo>
                  <a:pt x="4218063" y="263594"/>
                  <a:pt x="4223400" y="274449"/>
                  <a:pt x="4232031" y="281354"/>
                </a:cubicBezTo>
                <a:cubicBezTo>
                  <a:pt x="4264495" y="307325"/>
                  <a:pt x="4265224" y="304141"/>
                  <a:pt x="4302369" y="316523"/>
                </a:cubicBezTo>
                <a:cubicBezTo>
                  <a:pt x="4372708" y="312615"/>
                  <a:pt x="4443227" y="311178"/>
                  <a:pt x="4513385" y="304800"/>
                </a:cubicBezTo>
                <a:cubicBezTo>
                  <a:pt x="4529431" y="303341"/>
                  <a:pt x="4544549" y="296572"/>
                  <a:pt x="4560277" y="293077"/>
                </a:cubicBezTo>
                <a:cubicBezTo>
                  <a:pt x="4579728" y="288755"/>
                  <a:pt x="4599354" y="285262"/>
                  <a:pt x="4618892" y="281354"/>
                </a:cubicBezTo>
                <a:cubicBezTo>
                  <a:pt x="4709694" y="235952"/>
                  <a:pt x="4623594" y="272248"/>
                  <a:pt x="4771292" y="246184"/>
                </a:cubicBezTo>
                <a:cubicBezTo>
                  <a:pt x="4803025" y="240584"/>
                  <a:pt x="4833050" y="226296"/>
                  <a:pt x="4865077" y="222738"/>
                </a:cubicBezTo>
                <a:cubicBezTo>
                  <a:pt x="4900246" y="218830"/>
                  <a:pt x="4935555" y="216019"/>
                  <a:pt x="4970585" y="211015"/>
                </a:cubicBezTo>
                <a:cubicBezTo>
                  <a:pt x="4990310" y="208197"/>
                  <a:pt x="5009749" y="203614"/>
                  <a:pt x="5029200" y="199292"/>
                </a:cubicBezTo>
                <a:cubicBezTo>
                  <a:pt x="5044928" y="195797"/>
                  <a:pt x="5060122" y="189698"/>
                  <a:pt x="5076092" y="187569"/>
                </a:cubicBezTo>
                <a:cubicBezTo>
                  <a:pt x="5118875" y="181865"/>
                  <a:pt x="5162180" y="180889"/>
                  <a:pt x="5205046" y="175846"/>
                </a:cubicBezTo>
                <a:cubicBezTo>
                  <a:pt x="5335061" y="160550"/>
                  <a:pt x="5222647" y="170514"/>
                  <a:pt x="5322277" y="152400"/>
                </a:cubicBezTo>
                <a:cubicBezTo>
                  <a:pt x="5349463" y="147457"/>
                  <a:pt x="5377153" y="145620"/>
                  <a:pt x="5404339" y="140677"/>
                </a:cubicBezTo>
                <a:cubicBezTo>
                  <a:pt x="5436723" y="134789"/>
                  <a:pt x="5456268" y="127275"/>
                  <a:pt x="5486400" y="117231"/>
                </a:cubicBezTo>
                <a:lnTo>
                  <a:pt x="5545016" y="58615"/>
                </a:lnTo>
                <a:cubicBezTo>
                  <a:pt x="5553754" y="49877"/>
                  <a:pt x="5568303" y="50287"/>
                  <a:pt x="5580185" y="46892"/>
                </a:cubicBezTo>
                <a:cubicBezTo>
                  <a:pt x="5629152" y="32901"/>
                  <a:pt x="5642144" y="32658"/>
                  <a:pt x="5697416" y="23446"/>
                </a:cubicBezTo>
                <a:cubicBezTo>
                  <a:pt x="5714001" y="17918"/>
                  <a:pt x="5764757" y="0"/>
                  <a:pt x="5779477" y="0"/>
                </a:cubicBezTo>
                <a:cubicBezTo>
                  <a:pt x="5795589" y="0"/>
                  <a:pt x="5810738" y="7815"/>
                  <a:pt x="5826369" y="11723"/>
                </a:cubicBezTo>
                <a:cubicBezTo>
                  <a:pt x="5838092" y="19538"/>
                  <a:pt x="5848937" y="28868"/>
                  <a:pt x="5861539" y="35169"/>
                </a:cubicBezTo>
                <a:cubicBezTo>
                  <a:pt x="5891068" y="49933"/>
                  <a:pt x="5938743" y="53469"/>
                  <a:pt x="5967046" y="58615"/>
                </a:cubicBezTo>
                <a:cubicBezTo>
                  <a:pt x="5986650" y="62179"/>
                  <a:pt x="6006331" y="65505"/>
                  <a:pt x="6025662" y="70338"/>
                </a:cubicBezTo>
                <a:cubicBezTo>
                  <a:pt x="6037650" y="73335"/>
                  <a:pt x="6048949" y="78666"/>
                  <a:pt x="6060831" y="82061"/>
                </a:cubicBezTo>
                <a:cubicBezTo>
                  <a:pt x="6076323" y="86487"/>
                  <a:pt x="6092092" y="89876"/>
                  <a:pt x="6107723" y="93784"/>
                </a:cubicBezTo>
                <a:cubicBezTo>
                  <a:pt x="6135077" y="89876"/>
                  <a:pt x="6162153" y="82061"/>
                  <a:pt x="6189785" y="82061"/>
                </a:cubicBezTo>
                <a:cubicBezTo>
                  <a:pt x="6221290" y="82061"/>
                  <a:pt x="6252206" y="90797"/>
                  <a:pt x="6283569" y="93784"/>
                </a:cubicBezTo>
                <a:cubicBezTo>
                  <a:pt x="6334290" y="98615"/>
                  <a:pt x="6385169" y="101599"/>
                  <a:pt x="6435969" y="105507"/>
                </a:cubicBezTo>
                <a:cubicBezTo>
                  <a:pt x="6459415" y="113323"/>
                  <a:pt x="6481930" y="133017"/>
                  <a:pt x="6506308" y="128954"/>
                </a:cubicBezTo>
                <a:lnTo>
                  <a:pt x="6576646" y="117231"/>
                </a:lnTo>
                <a:cubicBezTo>
                  <a:pt x="6596250" y="113666"/>
                  <a:pt x="6615395" y="107035"/>
                  <a:pt x="6635262" y="105507"/>
                </a:cubicBezTo>
                <a:cubicBezTo>
                  <a:pt x="6666431" y="103109"/>
                  <a:pt x="6697785" y="105507"/>
                  <a:pt x="6729046" y="105507"/>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Summing Junction 24"/>
          <p:cNvSpPr/>
          <p:nvPr/>
        </p:nvSpPr>
        <p:spPr>
          <a:xfrm>
            <a:off x="1946036" y="3763114"/>
            <a:ext cx="234461" cy="257907"/>
          </a:xfrm>
          <a:prstGeom prst="flowChartSummingJuncti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1770189" y="3130067"/>
            <a:ext cx="1406765" cy="584775"/>
          </a:xfrm>
          <a:prstGeom prst="rect">
            <a:avLst/>
          </a:prstGeom>
          <a:noFill/>
        </p:spPr>
        <p:txBody>
          <a:bodyPr wrap="square" rtlCol="0">
            <a:spAutoFit/>
          </a:bodyPr>
          <a:lstStyle/>
          <a:p>
            <a:r>
              <a:rPr lang="en-US" sz="3200" dirty="0" err="1" smtClean="0">
                <a:solidFill>
                  <a:srgbClr val="FF0000"/>
                </a:solidFill>
              </a:rPr>
              <a:t>Kosten</a:t>
            </a:r>
            <a:endParaRPr lang="en-GB" sz="3200" dirty="0">
              <a:solidFill>
                <a:srgbClr val="FF0000"/>
              </a:solidFill>
            </a:endParaRPr>
          </a:p>
        </p:txBody>
      </p:sp>
      <p:sp>
        <p:nvSpPr>
          <p:cNvPr id="27" name="Freeform 26"/>
          <p:cNvSpPr/>
          <p:nvPr/>
        </p:nvSpPr>
        <p:spPr>
          <a:xfrm>
            <a:off x="2215666" y="3587263"/>
            <a:ext cx="6729046" cy="386861"/>
          </a:xfrm>
          <a:custGeom>
            <a:avLst/>
            <a:gdLst>
              <a:gd name="connsiteX0" fmla="*/ 0 w 6729046"/>
              <a:gd name="connsiteY0" fmla="*/ 269631 h 386861"/>
              <a:gd name="connsiteX1" fmla="*/ 586154 w 6729046"/>
              <a:gd name="connsiteY1" fmla="*/ 281354 h 386861"/>
              <a:gd name="connsiteX2" fmla="*/ 750277 w 6729046"/>
              <a:gd name="connsiteY2" fmla="*/ 316523 h 386861"/>
              <a:gd name="connsiteX3" fmla="*/ 890954 w 6729046"/>
              <a:gd name="connsiteY3" fmla="*/ 328246 h 386861"/>
              <a:gd name="connsiteX4" fmla="*/ 937846 w 6729046"/>
              <a:gd name="connsiteY4" fmla="*/ 339969 h 386861"/>
              <a:gd name="connsiteX5" fmla="*/ 973016 w 6729046"/>
              <a:gd name="connsiteY5" fmla="*/ 363415 h 386861"/>
              <a:gd name="connsiteX6" fmla="*/ 1019908 w 6729046"/>
              <a:gd name="connsiteY6" fmla="*/ 386861 h 386861"/>
              <a:gd name="connsiteX7" fmla="*/ 1301262 w 6729046"/>
              <a:gd name="connsiteY7" fmla="*/ 375138 h 386861"/>
              <a:gd name="connsiteX8" fmla="*/ 1359877 w 6729046"/>
              <a:gd name="connsiteY8" fmla="*/ 351692 h 386861"/>
              <a:gd name="connsiteX9" fmla="*/ 1406769 w 6729046"/>
              <a:gd name="connsiteY9" fmla="*/ 339969 h 386861"/>
              <a:gd name="connsiteX10" fmla="*/ 1453662 w 6729046"/>
              <a:gd name="connsiteY10" fmla="*/ 304800 h 386861"/>
              <a:gd name="connsiteX11" fmla="*/ 1500554 w 6729046"/>
              <a:gd name="connsiteY11" fmla="*/ 293077 h 386861"/>
              <a:gd name="connsiteX12" fmla="*/ 1559169 w 6729046"/>
              <a:gd name="connsiteY12" fmla="*/ 269631 h 386861"/>
              <a:gd name="connsiteX13" fmla="*/ 1629508 w 6729046"/>
              <a:gd name="connsiteY13" fmla="*/ 234461 h 386861"/>
              <a:gd name="connsiteX14" fmla="*/ 1781908 w 6729046"/>
              <a:gd name="connsiteY14" fmla="*/ 222738 h 386861"/>
              <a:gd name="connsiteX15" fmla="*/ 1840523 w 6729046"/>
              <a:gd name="connsiteY15" fmla="*/ 234461 h 386861"/>
              <a:gd name="connsiteX16" fmla="*/ 1875692 w 6729046"/>
              <a:gd name="connsiteY16" fmla="*/ 246184 h 386861"/>
              <a:gd name="connsiteX17" fmla="*/ 1969477 w 6729046"/>
              <a:gd name="connsiteY17" fmla="*/ 257907 h 386861"/>
              <a:gd name="connsiteX18" fmla="*/ 2157046 w 6729046"/>
              <a:gd name="connsiteY18" fmla="*/ 281354 h 386861"/>
              <a:gd name="connsiteX19" fmla="*/ 2203939 w 6729046"/>
              <a:gd name="connsiteY19" fmla="*/ 293077 h 386861"/>
              <a:gd name="connsiteX20" fmla="*/ 2239108 w 6729046"/>
              <a:gd name="connsiteY20" fmla="*/ 304800 h 386861"/>
              <a:gd name="connsiteX21" fmla="*/ 2485292 w 6729046"/>
              <a:gd name="connsiteY21" fmla="*/ 293077 h 386861"/>
              <a:gd name="connsiteX22" fmla="*/ 2872154 w 6729046"/>
              <a:gd name="connsiteY22" fmla="*/ 269631 h 386861"/>
              <a:gd name="connsiteX23" fmla="*/ 3001108 w 6729046"/>
              <a:gd name="connsiteY23" fmla="*/ 246184 h 386861"/>
              <a:gd name="connsiteX24" fmla="*/ 3036277 w 6729046"/>
              <a:gd name="connsiteY24" fmla="*/ 234461 h 386861"/>
              <a:gd name="connsiteX25" fmla="*/ 3118339 w 6729046"/>
              <a:gd name="connsiteY25" fmla="*/ 222738 h 386861"/>
              <a:gd name="connsiteX26" fmla="*/ 3294185 w 6729046"/>
              <a:gd name="connsiteY26" fmla="*/ 234461 h 386861"/>
              <a:gd name="connsiteX27" fmla="*/ 3364523 w 6729046"/>
              <a:gd name="connsiteY27" fmla="*/ 246184 h 386861"/>
              <a:gd name="connsiteX28" fmla="*/ 3470031 w 6729046"/>
              <a:gd name="connsiteY28" fmla="*/ 293077 h 386861"/>
              <a:gd name="connsiteX29" fmla="*/ 3598985 w 6729046"/>
              <a:gd name="connsiteY29" fmla="*/ 316523 h 386861"/>
              <a:gd name="connsiteX30" fmla="*/ 3868616 w 6729046"/>
              <a:gd name="connsiteY30" fmla="*/ 304800 h 386861"/>
              <a:gd name="connsiteX31" fmla="*/ 3915508 w 6729046"/>
              <a:gd name="connsiteY31" fmla="*/ 293077 h 386861"/>
              <a:gd name="connsiteX32" fmla="*/ 3950677 w 6729046"/>
              <a:gd name="connsiteY32" fmla="*/ 269631 h 386861"/>
              <a:gd name="connsiteX33" fmla="*/ 4021016 w 6729046"/>
              <a:gd name="connsiteY33" fmla="*/ 246184 h 386861"/>
              <a:gd name="connsiteX34" fmla="*/ 4056185 w 6729046"/>
              <a:gd name="connsiteY34" fmla="*/ 234461 h 386861"/>
              <a:gd name="connsiteX35" fmla="*/ 4208585 w 6729046"/>
              <a:gd name="connsiteY35" fmla="*/ 257907 h 386861"/>
              <a:gd name="connsiteX36" fmla="*/ 4232031 w 6729046"/>
              <a:gd name="connsiteY36" fmla="*/ 281354 h 386861"/>
              <a:gd name="connsiteX37" fmla="*/ 4302369 w 6729046"/>
              <a:gd name="connsiteY37" fmla="*/ 316523 h 386861"/>
              <a:gd name="connsiteX38" fmla="*/ 4513385 w 6729046"/>
              <a:gd name="connsiteY38" fmla="*/ 304800 h 386861"/>
              <a:gd name="connsiteX39" fmla="*/ 4560277 w 6729046"/>
              <a:gd name="connsiteY39" fmla="*/ 293077 h 386861"/>
              <a:gd name="connsiteX40" fmla="*/ 4618892 w 6729046"/>
              <a:gd name="connsiteY40" fmla="*/ 281354 h 386861"/>
              <a:gd name="connsiteX41" fmla="*/ 4771292 w 6729046"/>
              <a:gd name="connsiteY41" fmla="*/ 246184 h 386861"/>
              <a:gd name="connsiteX42" fmla="*/ 4865077 w 6729046"/>
              <a:gd name="connsiteY42" fmla="*/ 222738 h 386861"/>
              <a:gd name="connsiteX43" fmla="*/ 4970585 w 6729046"/>
              <a:gd name="connsiteY43" fmla="*/ 211015 h 386861"/>
              <a:gd name="connsiteX44" fmla="*/ 5029200 w 6729046"/>
              <a:gd name="connsiteY44" fmla="*/ 199292 h 386861"/>
              <a:gd name="connsiteX45" fmla="*/ 5076092 w 6729046"/>
              <a:gd name="connsiteY45" fmla="*/ 187569 h 386861"/>
              <a:gd name="connsiteX46" fmla="*/ 5205046 w 6729046"/>
              <a:gd name="connsiteY46" fmla="*/ 175846 h 386861"/>
              <a:gd name="connsiteX47" fmla="*/ 5322277 w 6729046"/>
              <a:gd name="connsiteY47" fmla="*/ 152400 h 386861"/>
              <a:gd name="connsiteX48" fmla="*/ 5404339 w 6729046"/>
              <a:gd name="connsiteY48" fmla="*/ 140677 h 386861"/>
              <a:gd name="connsiteX49" fmla="*/ 5486400 w 6729046"/>
              <a:gd name="connsiteY49" fmla="*/ 117231 h 386861"/>
              <a:gd name="connsiteX50" fmla="*/ 5545016 w 6729046"/>
              <a:gd name="connsiteY50" fmla="*/ 58615 h 386861"/>
              <a:gd name="connsiteX51" fmla="*/ 5580185 w 6729046"/>
              <a:gd name="connsiteY51" fmla="*/ 46892 h 386861"/>
              <a:gd name="connsiteX52" fmla="*/ 5697416 w 6729046"/>
              <a:gd name="connsiteY52" fmla="*/ 23446 h 386861"/>
              <a:gd name="connsiteX53" fmla="*/ 5779477 w 6729046"/>
              <a:gd name="connsiteY53" fmla="*/ 0 h 386861"/>
              <a:gd name="connsiteX54" fmla="*/ 5826369 w 6729046"/>
              <a:gd name="connsiteY54" fmla="*/ 11723 h 386861"/>
              <a:gd name="connsiteX55" fmla="*/ 5861539 w 6729046"/>
              <a:gd name="connsiteY55" fmla="*/ 35169 h 386861"/>
              <a:gd name="connsiteX56" fmla="*/ 5967046 w 6729046"/>
              <a:gd name="connsiteY56" fmla="*/ 58615 h 386861"/>
              <a:gd name="connsiteX57" fmla="*/ 6025662 w 6729046"/>
              <a:gd name="connsiteY57" fmla="*/ 70338 h 386861"/>
              <a:gd name="connsiteX58" fmla="*/ 6060831 w 6729046"/>
              <a:gd name="connsiteY58" fmla="*/ 82061 h 386861"/>
              <a:gd name="connsiteX59" fmla="*/ 6107723 w 6729046"/>
              <a:gd name="connsiteY59" fmla="*/ 93784 h 386861"/>
              <a:gd name="connsiteX60" fmla="*/ 6189785 w 6729046"/>
              <a:gd name="connsiteY60" fmla="*/ 82061 h 386861"/>
              <a:gd name="connsiteX61" fmla="*/ 6283569 w 6729046"/>
              <a:gd name="connsiteY61" fmla="*/ 93784 h 386861"/>
              <a:gd name="connsiteX62" fmla="*/ 6435969 w 6729046"/>
              <a:gd name="connsiteY62" fmla="*/ 105507 h 386861"/>
              <a:gd name="connsiteX63" fmla="*/ 6506308 w 6729046"/>
              <a:gd name="connsiteY63" fmla="*/ 128954 h 386861"/>
              <a:gd name="connsiteX64" fmla="*/ 6576646 w 6729046"/>
              <a:gd name="connsiteY64" fmla="*/ 117231 h 386861"/>
              <a:gd name="connsiteX65" fmla="*/ 6635262 w 6729046"/>
              <a:gd name="connsiteY65" fmla="*/ 105507 h 386861"/>
              <a:gd name="connsiteX66" fmla="*/ 6729046 w 6729046"/>
              <a:gd name="connsiteY66" fmla="*/ 105507 h 38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729046" h="386861">
                <a:moveTo>
                  <a:pt x="0" y="269631"/>
                </a:moveTo>
                <a:lnTo>
                  <a:pt x="586154" y="281354"/>
                </a:lnTo>
                <a:cubicBezTo>
                  <a:pt x="709095" y="285745"/>
                  <a:pt x="605210" y="304434"/>
                  <a:pt x="750277" y="316523"/>
                </a:cubicBezTo>
                <a:lnTo>
                  <a:pt x="890954" y="328246"/>
                </a:lnTo>
                <a:cubicBezTo>
                  <a:pt x="906585" y="332154"/>
                  <a:pt x="923037" y="333622"/>
                  <a:pt x="937846" y="339969"/>
                </a:cubicBezTo>
                <a:cubicBezTo>
                  <a:pt x="950796" y="345519"/>
                  <a:pt x="960783" y="356425"/>
                  <a:pt x="973016" y="363415"/>
                </a:cubicBezTo>
                <a:cubicBezTo>
                  <a:pt x="988189" y="372085"/>
                  <a:pt x="1004277" y="379046"/>
                  <a:pt x="1019908" y="386861"/>
                </a:cubicBezTo>
                <a:cubicBezTo>
                  <a:pt x="1113693" y="382953"/>
                  <a:pt x="1207894" y="384797"/>
                  <a:pt x="1301262" y="375138"/>
                </a:cubicBezTo>
                <a:cubicBezTo>
                  <a:pt x="1322194" y="372973"/>
                  <a:pt x="1339913" y="358347"/>
                  <a:pt x="1359877" y="351692"/>
                </a:cubicBezTo>
                <a:cubicBezTo>
                  <a:pt x="1375162" y="346597"/>
                  <a:pt x="1391138" y="343877"/>
                  <a:pt x="1406769" y="339969"/>
                </a:cubicBezTo>
                <a:cubicBezTo>
                  <a:pt x="1422400" y="328246"/>
                  <a:pt x="1436186" y="313538"/>
                  <a:pt x="1453662" y="304800"/>
                </a:cubicBezTo>
                <a:cubicBezTo>
                  <a:pt x="1468073" y="297595"/>
                  <a:pt x="1485269" y="298172"/>
                  <a:pt x="1500554" y="293077"/>
                </a:cubicBezTo>
                <a:cubicBezTo>
                  <a:pt x="1520518" y="286422"/>
                  <a:pt x="1540347" y="279042"/>
                  <a:pt x="1559169" y="269631"/>
                </a:cubicBezTo>
                <a:cubicBezTo>
                  <a:pt x="1650072" y="224179"/>
                  <a:pt x="1541110" y="263927"/>
                  <a:pt x="1629508" y="234461"/>
                </a:cubicBezTo>
                <a:cubicBezTo>
                  <a:pt x="1695391" y="190539"/>
                  <a:pt x="1656126" y="205967"/>
                  <a:pt x="1781908" y="222738"/>
                </a:cubicBezTo>
                <a:cubicBezTo>
                  <a:pt x="1801658" y="225371"/>
                  <a:pt x="1821193" y="229628"/>
                  <a:pt x="1840523" y="234461"/>
                </a:cubicBezTo>
                <a:cubicBezTo>
                  <a:pt x="1852511" y="237458"/>
                  <a:pt x="1863534" y="243974"/>
                  <a:pt x="1875692" y="246184"/>
                </a:cubicBezTo>
                <a:cubicBezTo>
                  <a:pt x="1906689" y="251820"/>
                  <a:pt x="1938338" y="253116"/>
                  <a:pt x="1969477" y="257907"/>
                </a:cubicBezTo>
                <a:cubicBezTo>
                  <a:pt x="2144448" y="284827"/>
                  <a:pt x="1847880" y="253248"/>
                  <a:pt x="2157046" y="281354"/>
                </a:cubicBezTo>
                <a:cubicBezTo>
                  <a:pt x="2172677" y="285262"/>
                  <a:pt x="2188447" y="288651"/>
                  <a:pt x="2203939" y="293077"/>
                </a:cubicBezTo>
                <a:cubicBezTo>
                  <a:pt x="2215821" y="296472"/>
                  <a:pt x="2226751" y="304800"/>
                  <a:pt x="2239108" y="304800"/>
                </a:cubicBezTo>
                <a:cubicBezTo>
                  <a:pt x="2321262" y="304800"/>
                  <a:pt x="2403231" y="296985"/>
                  <a:pt x="2485292" y="293077"/>
                </a:cubicBezTo>
                <a:cubicBezTo>
                  <a:pt x="2648136" y="252367"/>
                  <a:pt x="2474239" y="292370"/>
                  <a:pt x="2872154" y="269631"/>
                </a:cubicBezTo>
                <a:cubicBezTo>
                  <a:pt x="2885695" y="268857"/>
                  <a:pt x="2983272" y="250643"/>
                  <a:pt x="3001108" y="246184"/>
                </a:cubicBezTo>
                <a:cubicBezTo>
                  <a:pt x="3013096" y="243187"/>
                  <a:pt x="3024160" y="236884"/>
                  <a:pt x="3036277" y="234461"/>
                </a:cubicBezTo>
                <a:cubicBezTo>
                  <a:pt x="3063372" y="229042"/>
                  <a:pt x="3090985" y="226646"/>
                  <a:pt x="3118339" y="222738"/>
                </a:cubicBezTo>
                <a:cubicBezTo>
                  <a:pt x="3198608" y="195982"/>
                  <a:pt x="3141319" y="208983"/>
                  <a:pt x="3294185" y="234461"/>
                </a:cubicBezTo>
                <a:lnTo>
                  <a:pt x="3364523" y="246184"/>
                </a:lnTo>
                <a:cubicBezTo>
                  <a:pt x="3399163" y="263504"/>
                  <a:pt x="3432608" y="281850"/>
                  <a:pt x="3470031" y="293077"/>
                </a:cubicBezTo>
                <a:cubicBezTo>
                  <a:pt x="3490513" y="299222"/>
                  <a:pt x="3582288" y="313740"/>
                  <a:pt x="3598985" y="316523"/>
                </a:cubicBezTo>
                <a:cubicBezTo>
                  <a:pt x="3688862" y="312615"/>
                  <a:pt x="3778900" y="311446"/>
                  <a:pt x="3868616" y="304800"/>
                </a:cubicBezTo>
                <a:cubicBezTo>
                  <a:pt x="3884684" y="303610"/>
                  <a:pt x="3900699" y="299424"/>
                  <a:pt x="3915508" y="293077"/>
                </a:cubicBezTo>
                <a:cubicBezTo>
                  <a:pt x="3928458" y="287527"/>
                  <a:pt x="3937802" y="275353"/>
                  <a:pt x="3950677" y="269631"/>
                </a:cubicBezTo>
                <a:cubicBezTo>
                  <a:pt x="3973262" y="259593"/>
                  <a:pt x="3997570" y="254000"/>
                  <a:pt x="4021016" y="246184"/>
                </a:cubicBezTo>
                <a:lnTo>
                  <a:pt x="4056185" y="234461"/>
                </a:lnTo>
                <a:cubicBezTo>
                  <a:pt x="4062949" y="235137"/>
                  <a:pt x="4174787" y="237628"/>
                  <a:pt x="4208585" y="257907"/>
                </a:cubicBezTo>
                <a:cubicBezTo>
                  <a:pt x="4218063" y="263594"/>
                  <a:pt x="4223400" y="274449"/>
                  <a:pt x="4232031" y="281354"/>
                </a:cubicBezTo>
                <a:cubicBezTo>
                  <a:pt x="4264495" y="307325"/>
                  <a:pt x="4265224" y="304141"/>
                  <a:pt x="4302369" y="316523"/>
                </a:cubicBezTo>
                <a:cubicBezTo>
                  <a:pt x="4372708" y="312615"/>
                  <a:pt x="4443227" y="311178"/>
                  <a:pt x="4513385" y="304800"/>
                </a:cubicBezTo>
                <a:cubicBezTo>
                  <a:pt x="4529431" y="303341"/>
                  <a:pt x="4544549" y="296572"/>
                  <a:pt x="4560277" y="293077"/>
                </a:cubicBezTo>
                <a:cubicBezTo>
                  <a:pt x="4579728" y="288755"/>
                  <a:pt x="4599354" y="285262"/>
                  <a:pt x="4618892" y="281354"/>
                </a:cubicBezTo>
                <a:cubicBezTo>
                  <a:pt x="4709694" y="235952"/>
                  <a:pt x="4623594" y="272248"/>
                  <a:pt x="4771292" y="246184"/>
                </a:cubicBezTo>
                <a:cubicBezTo>
                  <a:pt x="4803025" y="240584"/>
                  <a:pt x="4833050" y="226296"/>
                  <a:pt x="4865077" y="222738"/>
                </a:cubicBezTo>
                <a:cubicBezTo>
                  <a:pt x="4900246" y="218830"/>
                  <a:pt x="4935555" y="216019"/>
                  <a:pt x="4970585" y="211015"/>
                </a:cubicBezTo>
                <a:cubicBezTo>
                  <a:pt x="4990310" y="208197"/>
                  <a:pt x="5009749" y="203614"/>
                  <a:pt x="5029200" y="199292"/>
                </a:cubicBezTo>
                <a:cubicBezTo>
                  <a:pt x="5044928" y="195797"/>
                  <a:pt x="5060122" y="189698"/>
                  <a:pt x="5076092" y="187569"/>
                </a:cubicBezTo>
                <a:cubicBezTo>
                  <a:pt x="5118875" y="181865"/>
                  <a:pt x="5162180" y="180889"/>
                  <a:pt x="5205046" y="175846"/>
                </a:cubicBezTo>
                <a:cubicBezTo>
                  <a:pt x="5335061" y="160550"/>
                  <a:pt x="5222647" y="170514"/>
                  <a:pt x="5322277" y="152400"/>
                </a:cubicBezTo>
                <a:cubicBezTo>
                  <a:pt x="5349463" y="147457"/>
                  <a:pt x="5377153" y="145620"/>
                  <a:pt x="5404339" y="140677"/>
                </a:cubicBezTo>
                <a:cubicBezTo>
                  <a:pt x="5436723" y="134789"/>
                  <a:pt x="5456268" y="127275"/>
                  <a:pt x="5486400" y="117231"/>
                </a:cubicBezTo>
                <a:lnTo>
                  <a:pt x="5545016" y="58615"/>
                </a:lnTo>
                <a:cubicBezTo>
                  <a:pt x="5553754" y="49877"/>
                  <a:pt x="5568303" y="50287"/>
                  <a:pt x="5580185" y="46892"/>
                </a:cubicBezTo>
                <a:cubicBezTo>
                  <a:pt x="5629152" y="32901"/>
                  <a:pt x="5642144" y="32658"/>
                  <a:pt x="5697416" y="23446"/>
                </a:cubicBezTo>
                <a:cubicBezTo>
                  <a:pt x="5714001" y="17918"/>
                  <a:pt x="5764757" y="0"/>
                  <a:pt x="5779477" y="0"/>
                </a:cubicBezTo>
                <a:cubicBezTo>
                  <a:pt x="5795589" y="0"/>
                  <a:pt x="5810738" y="7815"/>
                  <a:pt x="5826369" y="11723"/>
                </a:cubicBezTo>
                <a:cubicBezTo>
                  <a:pt x="5838092" y="19538"/>
                  <a:pt x="5848937" y="28868"/>
                  <a:pt x="5861539" y="35169"/>
                </a:cubicBezTo>
                <a:cubicBezTo>
                  <a:pt x="5891068" y="49933"/>
                  <a:pt x="5938743" y="53469"/>
                  <a:pt x="5967046" y="58615"/>
                </a:cubicBezTo>
                <a:cubicBezTo>
                  <a:pt x="5986650" y="62179"/>
                  <a:pt x="6006331" y="65505"/>
                  <a:pt x="6025662" y="70338"/>
                </a:cubicBezTo>
                <a:cubicBezTo>
                  <a:pt x="6037650" y="73335"/>
                  <a:pt x="6048949" y="78666"/>
                  <a:pt x="6060831" y="82061"/>
                </a:cubicBezTo>
                <a:cubicBezTo>
                  <a:pt x="6076323" y="86487"/>
                  <a:pt x="6092092" y="89876"/>
                  <a:pt x="6107723" y="93784"/>
                </a:cubicBezTo>
                <a:cubicBezTo>
                  <a:pt x="6135077" y="89876"/>
                  <a:pt x="6162153" y="82061"/>
                  <a:pt x="6189785" y="82061"/>
                </a:cubicBezTo>
                <a:cubicBezTo>
                  <a:pt x="6221290" y="82061"/>
                  <a:pt x="6252206" y="90797"/>
                  <a:pt x="6283569" y="93784"/>
                </a:cubicBezTo>
                <a:cubicBezTo>
                  <a:pt x="6334290" y="98615"/>
                  <a:pt x="6385169" y="101599"/>
                  <a:pt x="6435969" y="105507"/>
                </a:cubicBezTo>
                <a:cubicBezTo>
                  <a:pt x="6459415" y="113323"/>
                  <a:pt x="6481930" y="133017"/>
                  <a:pt x="6506308" y="128954"/>
                </a:cubicBezTo>
                <a:lnTo>
                  <a:pt x="6576646" y="117231"/>
                </a:lnTo>
                <a:cubicBezTo>
                  <a:pt x="6596250" y="113666"/>
                  <a:pt x="6615395" y="107035"/>
                  <a:pt x="6635262" y="105507"/>
                </a:cubicBezTo>
                <a:cubicBezTo>
                  <a:pt x="6666431" y="103109"/>
                  <a:pt x="6697785" y="105507"/>
                  <a:pt x="6729046" y="105507"/>
                </a:cubicBez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lowchart: Summing Junction 29"/>
          <p:cNvSpPr/>
          <p:nvPr/>
        </p:nvSpPr>
        <p:spPr>
          <a:xfrm>
            <a:off x="1957761" y="2098450"/>
            <a:ext cx="234461" cy="257907"/>
          </a:xfrm>
          <a:prstGeom prst="flowChartSummingJunction">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Freeform 32"/>
          <p:cNvSpPr/>
          <p:nvPr/>
        </p:nvSpPr>
        <p:spPr>
          <a:xfrm rot="624302">
            <a:off x="2227390" y="2555640"/>
            <a:ext cx="6729046" cy="386861"/>
          </a:xfrm>
          <a:custGeom>
            <a:avLst/>
            <a:gdLst>
              <a:gd name="connsiteX0" fmla="*/ 0 w 6729046"/>
              <a:gd name="connsiteY0" fmla="*/ 269631 h 386861"/>
              <a:gd name="connsiteX1" fmla="*/ 586154 w 6729046"/>
              <a:gd name="connsiteY1" fmla="*/ 281354 h 386861"/>
              <a:gd name="connsiteX2" fmla="*/ 750277 w 6729046"/>
              <a:gd name="connsiteY2" fmla="*/ 316523 h 386861"/>
              <a:gd name="connsiteX3" fmla="*/ 890954 w 6729046"/>
              <a:gd name="connsiteY3" fmla="*/ 328246 h 386861"/>
              <a:gd name="connsiteX4" fmla="*/ 937846 w 6729046"/>
              <a:gd name="connsiteY4" fmla="*/ 339969 h 386861"/>
              <a:gd name="connsiteX5" fmla="*/ 973016 w 6729046"/>
              <a:gd name="connsiteY5" fmla="*/ 363415 h 386861"/>
              <a:gd name="connsiteX6" fmla="*/ 1019908 w 6729046"/>
              <a:gd name="connsiteY6" fmla="*/ 386861 h 386861"/>
              <a:gd name="connsiteX7" fmla="*/ 1301262 w 6729046"/>
              <a:gd name="connsiteY7" fmla="*/ 375138 h 386861"/>
              <a:gd name="connsiteX8" fmla="*/ 1359877 w 6729046"/>
              <a:gd name="connsiteY8" fmla="*/ 351692 h 386861"/>
              <a:gd name="connsiteX9" fmla="*/ 1406769 w 6729046"/>
              <a:gd name="connsiteY9" fmla="*/ 339969 h 386861"/>
              <a:gd name="connsiteX10" fmla="*/ 1453662 w 6729046"/>
              <a:gd name="connsiteY10" fmla="*/ 304800 h 386861"/>
              <a:gd name="connsiteX11" fmla="*/ 1500554 w 6729046"/>
              <a:gd name="connsiteY11" fmla="*/ 293077 h 386861"/>
              <a:gd name="connsiteX12" fmla="*/ 1559169 w 6729046"/>
              <a:gd name="connsiteY12" fmla="*/ 269631 h 386861"/>
              <a:gd name="connsiteX13" fmla="*/ 1629508 w 6729046"/>
              <a:gd name="connsiteY13" fmla="*/ 234461 h 386861"/>
              <a:gd name="connsiteX14" fmla="*/ 1781908 w 6729046"/>
              <a:gd name="connsiteY14" fmla="*/ 222738 h 386861"/>
              <a:gd name="connsiteX15" fmla="*/ 1840523 w 6729046"/>
              <a:gd name="connsiteY15" fmla="*/ 234461 h 386861"/>
              <a:gd name="connsiteX16" fmla="*/ 1875692 w 6729046"/>
              <a:gd name="connsiteY16" fmla="*/ 246184 h 386861"/>
              <a:gd name="connsiteX17" fmla="*/ 1969477 w 6729046"/>
              <a:gd name="connsiteY17" fmla="*/ 257907 h 386861"/>
              <a:gd name="connsiteX18" fmla="*/ 2157046 w 6729046"/>
              <a:gd name="connsiteY18" fmla="*/ 281354 h 386861"/>
              <a:gd name="connsiteX19" fmla="*/ 2203939 w 6729046"/>
              <a:gd name="connsiteY19" fmla="*/ 293077 h 386861"/>
              <a:gd name="connsiteX20" fmla="*/ 2239108 w 6729046"/>
              <a:gd name="connsiteY20" fmla="*/ 304800 h 386861"/>
              <a:gd name="connsiteX21" fmla="*/ 2485292 w 6729046"/>
              <a:gd name="connsiteY21" fmla="*/ 293077 h 386861"/>
              <a:gd name="connsiteX22" fmla="*/ 2872154 w 6729046"/>
              <a:gd name="connsiteY22" fmla="*/ 269631 h 386861"/>
              <a:gd name="connsiteX23" fmla="*/ 3001108 w 6729046"/>
              <a:gd name="connsiteY23" fmla="*/ 246184 h 386861"/>
              <a:gd name="connsiteX24" fmla="*/ 3036277 w 6729046"/>
              <a:gd name="connsiteY24" fmla="*/ 234461 h 386861"/>
              <a:gd name="connsiteX25" fmla="*/ 3118339 w 6729046"/>
              <a:gd name="connsiteY25" fmla="*/ 222738 h 386861"/>
              <a:gd name="connsiteX26" fmla="*/ 3294185 w 6729046"/>
              <a:gd name="connsiteY26" fmla="*/ 234461 h 386861"/>
              <a:gd name="connsiteX27" fmla="*/ 3364523 w 6729046"/>
              <a:gd name="connsiteY27" fmla="*/ 246184 h 386861"/>
              <a:gd name="connsiteX28" fmla="*/ 3470031 w 6729046"/>
              <a:gd name="connsiteY28" fmla="*/ 293077 h 386861"/>
              <a:gd name="connsiteX29" fmla="*/ 3598985 w 6729046"/>
              <a:gd name="connsiteY29" fmla="*/ 316523 h 386861"/>
              <a:gd name="connsiteX30" fmla="*/ 3868616 w 6729046"/>
              <a:gd name="connsiteY30" fmla="*/ 304800 h 386861"/>
              <a:gd name="connsiteX31" fmla="*/ 3915508 w 6729046"/>
              <a:gd name="connsiteY31" fmla="*/ 293077 h 386861"/>
              <a:gd name="connsiteX32" fmla="*/ 3950677 w 6729046"/>
              <a:gd name="connsiteY32" fmla="*/ 269631 h 386861"/>
              <a:gd name="connsiteX33" fmla="*/ 4021016 w 6729046"/>
              <a:gd name="connsiteY33" fmla="*/ 246184 h 386861"/>
              <a:gd name="connsiteX34" fmla="*/ 4056185 w 6729046"/>
              <a:gd name="connsiteY34" fmla="*/ 234461 h 386861"/>
              <a:gd name="connsiteX35" fmla="*/ 4208585 w 6729046"/>
              <a:gd name="connsiteY35" fmla="*/ 257907 h 386861"/>
              <a:gd name="connsiteX36" fmla="*/ 4232031 w 6729046"/>
              <a:gd name="connsiteY36" fmla="*/ 281354 h 386861"/>
              <a:gd name="connsiteX37" fmla="*/ 4302369 w 6729046"/>
              <a:gd name="connsiteY37" fmla="*/ 316523 h 386861"/>
              <a:gd name="connsiteX38" fmla="*/ 4513385 w 6729046"/>
              <a:gd name="connsiteY38" fmla="*/ 304800 h 386861"/>
              <a:gd name="connsiteX39" fmla="*/ 4560277 w 6729046"/>
              <a:gd name="connsiteY39" fmla="*/ 293077 h 386861"/>
              <a:gd name="connsiteX40" fmla="*/ 4618892 w 6729046"/>
              <a:gd name="connsiteY40" fmla="*/ 281354 h 386861"/>
              <a:gd name="connsiteX41" fmla="*/ 4771292 w 6729046"/>
              <a:gd name="connsiteY41" fmla="*/ 246184 h 386861"/>
              <a:gd name="connsiteX42" fmla="*/ 4865077 w 6729046"/>
              <a:gd name="connsiteY42" fmla="*/ 222738 h 386861"/>
              <a:gd name="connsiteX43" fmla="*/ 4970585 w 6729046"/>
              <a:gd name="connsiteY43" fmla="*/ 211015 h 386861"/>
              <a:gd name="connsiteX44" fmla="*/ 5029200 w 6729046"/>
              <a:gd name="connsiteY44" fmla="*/ 199292 h 386861"/>
              <a:gd name="connsiteX45" fmla="*/ 5076092 w 6729046"/>
              <a:gd name="connsiteY45" fmla="*/ 187569 h 386861"/>
              <a:gd name="connsiteX46" fmla="*/ 5205046 w 6729046"/>
              <a:gd name="connsiteY46" fmla="*/ 175846 h 386861"/>
              <a:gd name="connsiteX47" fmla="*/ 5322277 w 6729046"/>
              <a:gd name="connsiteY47" fmla="*/ 152400 h 386861"/>
              <a:gd name="connsiteX48" fmla="*/ 5404339 w 6729046"/>
              <a:gd name="connsiteY48" fmla="*/ 140677 h 386861"/>
              <a:gd name="connsiteX49" fmla="*/ 5486400 w 6729046"/>
              <a:gd name="connsiteY49" fmla="*/ 117231 h 386861"/>
              <a:gd name="connsiteX50" fmla="*/ 5545016 w 6729046"/>
              <a:gd name="connsiteY50" fmla="*/ 58615 h 386861"/>
              <a:gd name="connsiteX51" fmla="*/ 5580185 w 6729046"/>
              <a:gd name="connsiteY51" fmla="*/ 46892 h 386861"/>
              <a:gd name="connsiteX52" fmla="*/ 5697416 w 6729046"/>
              <a:gd name="connsiteY52" fmla="*/ 23446 h 386861"/>
              <a:gd name="connsiteX53" fmla="*/ 5779477 w 6729046"/>
              <a:gd name="connsiteY53" fmla="*/ 0 h 386861"/>
              <a:gd name="connsiteX54" fmla="*/ 5826369 w 6729046"/>
              <a:gd name="connsiteY54" fmla="*/ 11723 h 386861"/>
              <a:gd name="connsiteX55" fmla="*/ 5861539 w 6729046"/>
              <a:gd name="connsiteY55" fmla="*/ 35169 h 386861"/>
              <a:gd name="connsiteX56" fmla="*/ 5967046 w 6729046"/>
              <a:gd name="connsiteY56" fmla="*/ 58615 h 386861"/>
              <a:gd name="connsiteX57" fmla="*/ 6025662 w 6729046"/>
              <a:gd name="connsiteY57" fmla="*/ 70338 h 386861"/>
              <a:gd name="connsiteX58" fmla="*/ 6060831 w 6729046"/>
              <a:gd name="connsiteY58" fmla="*/ 82061 h 386861"/>
              <a:gd name="connsiteX59" fmla="*/ 6107723 w 6729046"/>
              <a:gd name="connsiteY59" fmla="*/ 93784 h 386861"/>
              <a:gd name="connsiteX60" fmla="*/ 6189785 w 6729046"/>
              <a:gd name="connsiteY60" fmla="*/ 82061 h 386861"/>
              <a:gd name="connsiteX61" fmla="*/ 6283569 w 6729046"/>
              <a:gd name="connsiteY61" fmla="*/ 93784 h 386861"/>
              <a:gd name="connsiteX62" fmla="*/ 6435969 w 6729046"/>
              <a:gd name="connsiteY62" fmla="*/ 105507 h 386861"/>
              <a:gd name="connsiteX63" fmla="*/ 6506308 w 6729046"/>
              <a:gd name="connsiteY63" fmla="*/ 128954 h 386861"/>
              <a:gd name="connsiteX64" fmla="*/ 6576646 w 6729046"/>
              <a:gd name="connsiteY64" fmla="*/ 117231 h 386861"/>
              <a:gd name="connsiteX65" fmla="*/ 6635262 w 6729046"/>
              <a:gd name="connsiteY65" fmla="*/ 105507 h 386861"/>
              <a:gd name="connsiteX66" fmla="*/ 6729046 w 6729046"/>
              <a:gd name="connsiteY66" fmla="*/ 105507 h 38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729046" h="386861">
                <a:moveTo>
                  <a:pt x="0" y="269631"/>
                </a:moveTo>
                <a:lnTo>
                  <a:pt x="586154" y="281354"/>
                </a:lnTo>
                <a:cubicBezTo>
                  <a:pt x="709095" y="285745"/>
                  <a:pt x="605210" y="304434"/>
                  <a:pt x="750277" y="316523"/>
                </a:cubicBezTo>
                <a:lnTo>
                  <a:pt x="890954" y="328246"/>
                </a:lnTo>
                <a:cubicBezTo>
                  <a:pt x="906585" y="332154"/>
                  <a:pt x="923037" y="333622"/>
                  <a:pt x="937846" y="339969"/>
                </a:cubicBezTo>
                <a:cubicBezTo>
                  <a:pt x="950796" y="345519"/>
                  <a:pt x="960783" y="356425"/>
                  <a:pt x="973016" y="363415"/>
                </a:cubicBezTo>
                <a:cubicBezTo>
                  <a:pt x="988189" y="372085"/>
                  <a:pt x="1004277" y="379046"/>
                  <a:pt x="1019908" y="386861"/>
                </a:cubicBezTo>
                <a:cubicBezTo>
                  <a:pt x="1113693" y="382953"/>
                  <a:pt x="1207894" y="384797"/>
                  <a:pt x="1301262" y="375138"/>
                </a:cubicBezTo>
                <a:cubicBezTo>
                  <a:pt x="1322194" y="372973"/>
                  <a:pt x="1339913" y="358347"/>
                  <a:pt x="1359877" y="351692"/>
                </a:cubicBezTo>
                <a:cubicBezTo>
                  <a:pt x="1375162" y="346597"/>
                  <a:pt x="1391138" y="343877"/>
                  <a:pt x="1406769" y="339969"/>
                </a:cubicBezTo>
                <a:cubicBezTo>
                  <a:pt x="1422400" y="328246"/>
                  <a:pt x="1436186" y="313538"/>
                  <a:pt x="1453662" y="304800"/>
                </a:cubicBezTo>
                <a:cubicBezTo>
                  <a:pt x="1468073" y="297595"/>
                  <a:pt x="1485269" y="298172"/>
                  <a:pt x="1500554" y="293077"/>
                </a:cubicBezTo>
                <a:cubicBezTo>
                  <a:pt x="1520518" y="286422"/>
                  <a:pt x="1540347" y="279042"/>
                  <a:pt x="1559169" y="269631"/>
                </a:cubicBezTo>
                <a:cubicBezTo>
                  <a:pt x="1650072" y="224179"/>
                  <a:pt x="1541110" y="263927"/>
                  <a:pt x="1629508" y="234461"/>
                </a:cubicBezTo>
                <a:cubicBezTo>
                  <a:pt x="1695391" y="190539"/>
                  <a:pt x="1656126" y="205967"/>
                  <a:pt x="1781908" y="222738"/>
                </a:cubicBezTo>
                <a:cubicBezTo>
                  <a:pt x="1801658" y="225371"/>
                  <a:pt x="1821193" y="229628"/>
                  <a:pt x="1840523" y="234461"/>
                </a:cubicBezTo>
                <a:cubicBezTo>
                  <a:pt x="1852511" y="237458"/>
                  <a:pt x="1863534" y="243974"/>
                  <a:pt x="1875692" y="246184"/>
                </a:cubicBezTo>
                <a:cubicBezTo>
                  <a:pt x="1906689" y="251820"/>
                  <a:pt x="1938338" y="253116"/>
                  <a:pt x="1969477" y="257907"/>
                </a:cubicBezTo>
                <a:cubicBezTo>
                  <a:pt x="2144448" y="284827"/>
                  <a:pt x="1847880" y="253248"/>
                  <a:pt x="2157046" y="281354"/>
                </a:cubicBezTo>
                <a:cubicBezTo>
                  <a:pt x="2172677" y="285262"/>
                  <a:pt x="2188447" y="288651"/>
                  <a:pt x="2203939" y="293077"/>
                </a:cubicBezTo>
                <a:cubicBezTo>
                  <a:pt x="2215821" y="296472"/>
                  <a:pt x="2226751" y="304800"/>
                  <a:pt x="2239108" y="304800"/>
                </a:cubicBezTo>
                <a:cubicBezTo>
                  <a:pt x="2321262" y="304800"/>
                  <a:pt x="2403231" y="296985"/>
                  <a:pt x="2485292" y="293077"/>
                </a:cubicBezTo>
                <a:cubicBezTo>
                  <a:pt x="2648136" y="252367"/>
                  <a:pt x="2474239" y="292370"/>
                  <a:pt x="2872154" y="269631"/>
                </a:cubicBezTo>
                <a:cubicBezTo>
                  <a:pt x="2885695" y="268857"/>
                  <a:pt x="2983272" y="250643"/>
                  <a:pt x="3001108" y="246184"/>
                </a:cubicBezTo>
                <a:cubicBezTo>
                  <a:pt x="3013096" y="243187"/>
                  <a:pt x="3024160" y="236884"/>
                  <a:pt x="3036277" y="234461"/>
                </a:cubicBezTo>
                <a:cubicBezTo>
                  <a:pt x="3063372" y="229042"/>
                  <a:pt x="3090985" y="226646"/>
                  <a:pt x="3118339" y="222738"/>
                </a:cubicBezTo>
                <a:cubicBezTo>
                  <a:pt x="3198608" y="195982"/>
                  <a:pt x="3141319" y="208983"/>
                  <a:pt x="3294185" y="234461"/>
                </a:cubicBezTo>
                <a:lnTo>
                  <a:pt x="3364523" y="246184"/>
                </a:lnTo>
                <a:cubicBezTo>
                  <a:pt x="3399163" y="263504"/>
                  <a:pt x="3432608" y="281850"/>
                  <a:pt x="3470031" y="293077"/>
                </a:cubicBezTo>
                <a:cubicBezTo>
                  <a:pt x="3490513" y="299222"/>
                  <a:pt x="3582288" y="313740"/>
                  <a:pt x="3598985" y="316523"/>
                </a:cubicBezTo>
                <a:cubicBezTo>
                  <a:pt x="3688862" y="312615"/>
                  <a:pt x="3778900" y="311446"/>
                  <a:pt x="3868616" y="304800"/>
                </a:cubicBezTo>
                <a:cubicBezTo>
                  <a:pt x="3884684" y="303610"/>
                  <a:pt x="3900699" y="299424"/>
                  <a:pt x="3915508" y="293077"/>
                </a:cubicBezTo>
                <a:cubicBezTo>
                  <a:pt x="3928458" y="287527"/>
                  <a:pt x="3937802" y="275353"/>
                  <a:pt x="3950677" y="269631"/>
                </a:cubicBezTo>
                <a:cubicBezTo>
                  <a:pt x="3973262" y="259593"/>
                  <a:pt x="3997570" y="254000"/>
                  <a:pt x="4021016" y="246184"/>
                </a:cubicBezTo>
                <a:lnTo>
                  <a:pt x="4056185" y="234461"/>
                </a:lnTo>
                <a:cubicBezTo>
                  <a:pt x="4062949" y="235137"/>
                  <a:pt x="4174787" y="237628"/>
                  <a:pt x="4208585" y="257907"/>
                </a:cubicBezTo>
                <a:cubicBezTo>
                  <a:pt x="4218063" y="263594"/>
                  <a:pt x="4223400" y="274449"/>
                  <a:pt x="4232031" y="281354"/>
                </a:cubicBezTo>
                <a:cubicBezTo>
                  <a:pt x="4264495" y="307325"/>
                  <a:pt x="4265224" y="304141"/>
                  <a:pt x="4302369" y="316523"/>
                </a:cubicBezTo>
                <a:cubicBezTo>
                  <a:pt x="4372708" y="312615"/>
                  <a:pt x="4443227" y="311178"/>
                  <a:pt x="4513385" y="304800"/>
                </a:cubicBezTo>
                <a:cubicBezTo>
                  <a:pt x="4529431" y="303341"/>
                  <a:pt x="4544549" y="296572"/>
                  <a:pt x="4560277" y="293077"/>
                </a:cubicBezTo>
                <a:cubicBezTo>
                  <a:pt x="4579728" y="288755"/>
                  <a:pt x="4599354" y="285262"/>
                  <a:pt x="4618892" y="281354"/>
                </a:cubicBezTo>
                <a:cubicBezTo>
                  <a:pt x="4709694" y="235952"/>
                  <a:pt x="4623594" y="272248"/>
                  <a:pt x="4771292" y="246184"/>
                </a:cubicBezTo>
                <a:cubicBezTo>
                  <a:pt x="4803025" y="240584"/>
                  <a:pt x="4833050" y="226296"/>
                  <a:pt x="4865077" y="222738"/>
                </a:cubicBezTo>
                <a:cubicBezTo>
                  <a:pt x="4900246" y="218830"/>
                  <a:pt x="4935555" y="216019"/>
                  <a:pt x="4970585" y="211015"/>
                </a:cubicBezTo>
                <a:cubicBezTo>
                  <a:pt x="4990310" y="208197"/>
                  <a:pt x="5009749" y="203614"/>
                  <a:pt x="5029200" y="199292"/>
                </a:cubicBezTo>
                <a:cubicBezTo>
                  <a:pt x="5044928" y="195797"/>
                  <a:pt x="5060122" y="189698"/>
                  <a:pt x="5076092" y="187569"/>
                </a:cubicBezTo>
                <a:cubicBezTo>
                  <a:pt x="5118875" y="181865"/>
                  <a:pt x="5162180" y="180889"/>
                  <a:pt x="5205046" y="175846"/>
                </a:cubicBezTo>
                <a:cubicBezTo>
                  <a:pt x="5335061" y="160550"/>
                  <a:pt x="5222647" y="170514"/>
                  <a:pt x="5322277" y="152400"/>
                </a:cubicBezTo>
                <a:cubicBezTo>
                  <a:pt x="5349463" y="147457"/>
                  <a:pt x="5377153" y="145620"/>
                  <a:pt x="5404339" y="140677"/>
                </a:cubicBezTo>
                <a:cubicBezTo>
                  <a:pt x="5436723" y="134789"/>
                  <a:pt x="5456268" y="127275"/>
                  <a:pt x="5486400" y="117231"/>
                </a:cubicBezTo>
                <a:lnTo>
                  <a:pt x="5545016" y="58615"/>
                </a:lnTo>
                <a:cubicBezTo>
                  <a:pt x="5553754" y="49877"/>
                  <a:pt x="5568303" y="50287"/>
                  <a:pt x="5580185" y="46892"/>
                </a:cubicBezTo>
                <a:cubicBezTo>
                  <a:pt x="5629152" y="32901"/>
                  <a:pt x="5642144" y="32658"/>
                  <a:pt x="5697416" y="23446"/>
                </a:cubicBezTo>
                <a:cubicBezTo>
                  <a:pt x="5714001" y="17918"/>
                  <a:pt x="5764757" y="0"/>
                  <a:pt x="5779477" y="0"/>
                </a:cubicBezTo>
                <a:cubicBezTo>
                  <a:pt x="5795589" y="0"/>
                  <a:pt x="5810738" y="7815"/>
                  <a:pt x="5826369" y="11723"/>
                </a:cubicBezTo>
                <a:cubicBezTo>
                  <a:pt x="5838092" y="19538"/>
                  <a:pt x="5848937" y="28868"/>
                  <a:pt x="5861539" y="35169"/>
                </a:cubicBezTo>
                <a:cubicBezTo>
                  <a:pt x="5891068" y="49933"/>
                  <a:pt x="5938743" y="53469"/>
                  <a:pt x="5967046" y="58615"/>
                </a:cubicBezTo>
                <a:cubicBezTo>
                  <a:pt x="5986650" y="62179"/>
                  <a:pt x="6006331" y="65505"/>
                  <a:pt x="6025662" y="70338"/>
                </a:cubicBezTo>
                <a:cubicBezTo>
                  <a:pt x="6037650" y="73335"/>
                  <a:pt x="6048949" y="78666"/>
                  <a:pt x="6060831" y="82061"/>
                </a:cubicBezTo>
                <a:cubicBezTo>
                  <a:pt x="6076323" y="86487"/>
                  <a:pt x="6092092" y="89876"/>
                  <a:pt x="6107723" y="93784"/>
                </a:cubicBezTo>
                <a:cubicBezTo>
                  <a:pt x="6135077" y="89876"/>
                  <a:pt x="6162153" y="82061"/>
                  <a:pt x="6189785" y="82061"/>
                </a:cubicBezTo>
                <a:cubicBezTo>
                  <a:pt x="6221290" y="82061"/>
                  <a:pt x="6252206" y="90797"/>
                  <a:pt x="6283569" y="93784"/>
                </a:cubicBezTo>
                <a:cubicBezTo>
                  <a:pt x="6334290" y="98615"/>
                  <a:pt x="6385169" y="101599"/>
                  <a:pt x="6435969" y="105507"/>
                </a:cubicBezTo>
                <a:cubicBezTo>
                  <a:pt x="6459415" y="113323"/>
                  <a:pt x="6481930" y="133017"/>
                  <a:pt x="6506308" y="128954"/>
                </a:cubicBezTo>
                <a:lnTo>
                  <a:pt x="6576646" y="117231"/>
                </a:lnTo>
                <a:cubicBezTo>
                  <a:pt x="6596250" y="113666"/>
                  <a:pt x="6615395" y="107035"/>
                  <a:pt x="6635262" y="105507"/>
                </a:cubicBezTo>
                <a:cubicBezTo>
                  <a:pt x="6666431" y="103109"/>
                  <a:pt x="6697785" y="105507"/>
                  <a:pt x="6729046" y="105507"/>
                </a:cubicBezTo>
              </a:path>
            </a:pathLst>
          </a:cu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p:cNvSpPr txBox="1"/>
          <p:nvPr/>
        </p:nvSpPr>
        <p:spPr>
          <a:xfrm>
            <a:off x="1781911" y="1513675"/>
            <a:ext cx="4771288" cy="584775"/>
          </a:xfrm>
          <a:prstGeom prst="rect">
            <a:avLst/>
          </a:prstGeom>
          <a:noFill/>
        </p:spPr>
        <p:txBody>
          <a:bodyPr wrap="square" rtlCol="0">
            <a:spAutoFit/>
          </a:bodyPr>
          <a:lstStyle/>
          <a:p>
            <a:r>
              <a:rPr lang="en-US" sz="3200" dirty="0" smtClean="0">
                <a:solidFill>
                  <a:srgbClr val="00B050"/>
                </a:solidFill>
              </a:rPr>
              <a:t>Performance / </a:t>
            </a:r>
            <a:r>
              <a:rPr lang="en-US" sz="3200" dirty="0" err="1" smtClean="0">
                <a:solidFill>
                  <a:srgbClr val="00B050"/>
                </a:solidFill>
              </a:rPr>
              <a:t>kwaliteit</a:t>
            </a:r>
            <a:endParaRPr lang="en-US" sz="3200" dirty="0" smtClean="0">
              <a:solidFill>
                <a:srgbClr val="00B050"/>
              </a:solidFill>
            </a:endParaRPr>
          </a:p>
        </p:txBody>
      </p:sp>
    </p:spTree>
    <p:extLst>
      <p:ext uri="{BB962C8B-B14F-4D97-AF65-F5344CB8AC3E}">
        <p14:creationId xmlns:p14="http://schemas.microsoft.com/office/powerpoint/2010/main" val="259997273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6"/>
          <p:cNvSpPr>
            <a:spLocks noGrp="1"/>
          </p:cNvSpPr>
          <p:nvPr>
            <p:ph idx="1"/>
          </p:nvPr>
        </p:nvSpPr>
        <p:spPr/>
        <p:txBody>
          <a:bodyPr>
            <a:normAutofit/>
          </a:bodyPr>
          <a:lstStyle/>
          <a:p>
            <a:r>
              <a:rPr lang="nl-NL" dirty="0" smtClean="0"/>
              <a:t>veel </a:t>
            </a:r>
            <a:r>
              <a:rPr lang="nl-NL" dirty="0"/>
              <a:t>infra  </a:t>
            </a:r>
            <a:r>
              <a:rPr lang="nl-NL" dirty="0" smtClean="0"/>
              <a:t> end-of-</a:t>
            </a:r>
            <a:r>
              <a:rPr lang="nl-NL" dirty="0" err="1" smtClean="0"/>
              <a:t>lifetime</a:t>
            </a:r>
            <a:r>
              <a:rPr lang="nl-NL" dirty="0" smtClean="0"/>
              <a:t>.</a:t>
            </a:r>
          </a:p>
          <a:p>
            <a:endParaRPr lang="en-US" dirty="0"/>
          </a:p>
          <a:p>
            <a:r>
              <a:rPr lang="en-US" dirty="0" err="1"/>
              <a:t>Transparantie</a:t>
            </a:r>
            <a:r>
              <a:rPr lang="en-US" dirty="0"/>
              <a:t> &amp; </a:t>
            </a:r>
            <a:r>
              <a:rPr lang="en-US" dirty="0" smtClean="0"/>
              <a:t>efficiency</a:t>
            </a:r>
          </a:p>
          <a:p>
            <a:endParaRPr lang="en-US" dirty="0" smtClean="0"/>
          </a:p>
          <a:p>
            <a:r>
              <a:rPr lang="en-US" dirty="0" smtClean="0"/>
              <a:t>Life cycle</a:t>
            </a:r>
          </a:p>
          <a:p>
            <a:endParaRPr lang="en-US" dirty="0" smtClean="0"/>
          </a:p>
          <a:p>
            <a:r>
              <a:rPr lang="en-US" dirty="0" smtClean="0"/>
              <a:t>Van </a:t>
            </a:r>
            <a:r>
              <a:rPr lang="en-US" dirty="0"/>
              <a:t>asset </a:t>
            </a:r>
            <a:r>
              <a:rPr lang="en-US" dirty="0" err="1"/>
              <a:t>naar</a:t>
            </a:r>
            <a:r>
              <a:rPr lang="en-US" dirty="0"/>
              <a:t> </a:t>
            </a:r>
            <a:r>
              <a:rPr lang="en-US" dirty="0" err="1"/>
              <a:t>netwerk</a:t>
            </a:r>
            <a:r>
              <a:rPr lang="en-US" dirty="0"/>
              <a:t> </a:t>
            </a:r>
          </a:p>
          <a:p>
            <a:endParaRPr lang="en-US" dirty="0" smtClean="0"/>
          </a:p>
          <a:p>
            <a:r>
              <a:rPr lang="en-US" dirty="0" err="1" smtClean="0"/>
              <a:t>Geintegreerde</a:t>
            </a:r>
            <a:r>
              <a:rPr lang="en-US" dirty="0" smtClean="0"/>
              <a:t> </a:t>
            </a:r>
            <a:r>
              <a:rPr lang="en-US" dirty="0" err="1" smtClean="0"/>
              <a:t>contractvormen</a:t>
            </a:r>
            <a:endParaRPr lang="en-US" dirty="0"/>
          </a:p>
        </p:txBody>
      </p:sp>
      <p:sp>
        <p:nvSpPr>
          <p:cNvPr id="5" name="Titel 4"/>
          <p:cNvSpPr>
            <a:spLocks noGrp="1"/>
          </p:cNvSpPr>
          <p:nvPr>
            <p:ph type="title"/>
          </p:nvPr>
        </p:nvSpPr>
        <p:spPr/>
        <p:txBody>
          <a:bodyPr/>
          <a:lstStyle/>
          <a:p>
            <a:r>
              <a:rPr lang="nl-NL" dirty="0" smtClean="0"/>
              <a:t>Situatie / Trends</a:t>
            </a:r>
            <a:endParaRPr lang="nl-NL" dirty="0"/>
          </a:p>
        </p:txBody>
      </p:sp>
      <p:graphicFrame>
        <p:nvGraphicFramePr>
          <p:cNvPr id="8" name="Chart 6"/>
          <p:cNvGraphicFramePr/>
          <p:nvPr>
            <p:extLst>
              <p:ext uri="{D42A27DB-BD31-4B8C-83A1-F6EECF244321}">
                <p14:modId xmlns:p14="http://schemas.microsoft.com/office/powerpoint/2010/main" val="2200016092"/>
              </p:ext>
            </p:extLst>
          </p:nvPr>
        </p:nvGraphicFramePr>
        <p:xfrm>
          <a:off x="3988393" y="1059853"/>
          <a:ext cx="7254055" cy="512773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3046017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Jan\Documents\PhD\PhD_defense\figs\waterflow.jpg"/>
          <p:cNvPicPr>
            <a:picLocks noChangeAspect="1" noChangeArrowheads="1"/>
          </p:cNvPicPr>
          <p:nvPr/>
        </p:nvPicPr>
        <p:blipFill>
          <a:blip r:embed="rId3" cstate="print"/>
          <a:srcRect/>
          <a:stretch>
            <a:fillRect/>
          </a:stretch>
        </p:blipFill>
        <p:spPr bwMode="auto">
          <a:xfrm>
            <a:off x="4361715" y="1534400"/>
            <a:ext cx="4481157" cy="4793178"/>
          </a:xfrm>
          <a:prstGeom prst="rect">
            <a:avLst/>
          </a:prstGeom>
          <a:noFill/>
        </p:spPr>
      </p:pic>
      <p:sp>
        <p:nvSpPr>
          <p:cNvPr id="15" name="Tijdelijke aanduiding voor inhoud 14"/>
          <p:cNvSpPr>
            <a:spLocks noGrp="1"/>
          </p:cNvSpPr>
          <p:nvPr>
            <p:ph idx="1"/>
          </p:nvPr>
        </p:nvSpPr>
        <p:spPr>
          <a:xfrm>
            <a:off x="254834" y="1473934"/>
            <a:ext cx="4106882" cy="4759859"/>
          </a:xfrm>
        </p:spPr>
        <p:txBody>
          <a:bodyPr>
            <a:noAutofit/>
          </a:bodyPr>
          <a:lstStyle/>
          <a:p>
            <a:pPr marL="342900" indent="-342900"/>
            <a:r>
              <a:rPr lang="en-US" dirty="0" smtClean="0"/>
              <a:t>We </a:t>
            </a:r>
            <a:r>
              <a:rPr lang="en-US" dirty="0" err="1" smtClean="0"/>
              <a:t>besteden</a:t>
            </a:r>
            <a:r>
              <a:rPr lang="en-US" dirty="0" smtClean="0"/>
              <a:t> 16 </a:t>
            </a:r>
            <a:r>
              <a:rPr lang="en-US" dirty="0" err="1" smtClean="0"/>
              <a:t>Mld</a:t>
            </a:r>
            <a:r>
              <a:rPr lang="en-US" dirty="0" smtClean="0"/>
              <a:t>/</a:t>
            </a:r>
            <a:r>
              <a:rPr lang="en-US" dirty="0" err="1" smtClean="0"/>
              <a:t>jaar</a:t>
            </a:r>
            <a:endParaRPr lang="en-US" dirty="0" smtClean="0"/>
          </a:p>
          <a:p>
            <a:pPr marL="0" indent="0">
              <a:buNone/>
            </a:pPr>
            <a:r>
              <a:rPr lang="en-US" dirty="0" smtClean="0"/>
              <a:t>	</a:t>
            </a:r>
            <a:endParaRPr lang="en-US" dirty="0" smtClean="0">
              <a:solidFill>
                <a:srgbClr val="FF0000"/>
              </a:solidFill>
            </a:endParaRPr>
          </a:p>
          <a:p>
            <a:pPr marL="342900" indent="-342900"/>
            <a:r>
              <a:rPr lang="en-US" dirty="0" err="1" smtClean="0"/>
              <a:t>Beter</a:t>
            </a:r>
            <a:r>
              <a:rPr lang="en-US" dirty="0" smtClean="0"/>
              <a:t> </a:t>
            </a:r>
            <a:r>
              <a:rPr lang="en-US" dirty="0" err="1" smtClean="0"/>
              <a:t>beslissen</a:t>
            </a:r>
            <a:r>
              <a:rPr lang="en-US" dirty="0" smtClean="0"/>
              <a:t> met </a:t>
            </a:r>
            <a:r>
              <a:rPr lang="en-US" dirty="0" err="1" smtClean="0"/>
              <a:t>integrale</a:t>
            </a:r>
            <a:r>
              <a:rPr lang="en-US" dirty="0" smtClean="0"/>
              <a:t> </a:t>
            </a:r>
            <a:r>
              <a:rPr lang="en-US" dirty="0" err="1" smtClean="0"/>
              <a:t>risico</a:t>
            </a:r>
            <a:r>
              <a:rPr lang="en-US" dirty="0" smtClean="0"/>
              <a:t> </a:t>
            </a:r>
            <a:r>
              <a:rPr lang="en-US" dirty="0" err="1" smtClean="0"/>
              <a:t>sturing</a:t>
            </a:r>
            <a:endParaRPr lang="en-US" dirty="0"/>
          </a:p>
          <a:p>
            <a:pPr marL="0" indent="0">
              <a:buNone/>
            </a:pPr>
            <a:r>
              <a:rPr lang="en-US" dirty="0" smtClean="0"/>
              <a:t>	</a:t>
            </a:r>
            <a:endParaRPr lang="en-US" dirty="0" smtClean="0">
              <a:solidFill>
                <a:srgbClr val="FF0000"/>
              </a:solidFill>
            </a:endParaRPr>
          </a:p>
          <a:p>
            <a:pPr marL="342900" indent="-342900"/>
            <a:r>
              <a:rPr lang="en-GB" dirty="0" err="1" smtClean="0"/>
              <a:t>Gerichter</a:t>
            </a:r>
            <a:r>
              <a:rPr lang="en-GB" dirty="0" smtClean="0"/>
              <a:t> </a:t>
            </a:r>
            <a:r>
              <a:rPr lang="en-GB" dirty="0" err="1" smtClean="0"/>
              <a:t>investeren</a:t>
            </a:r>
            <a:r>
              <a:rPr lang="en-GB" dirty="0" smtClean="0"/>
              <a:t> op </a:t>
            </a:r>
            <a:r>
              <a:rPr lang="en-GB" dirty="0" err="1" smtClean="0"/>
              <a:t>netwerk</a:t>
            </a:r>
            <a:r>
              <a:rPr lang="en-GB" dirty="0" smtClean="0"/>
              <a:t>- en </a:t>
            </a:r>
            <a:r>
              <a:rPr lang="en-GB" dirty="0" err="1" smtClean="0"/>
              <a:t>systeemniveau</a:t>
            </a:r>
            <a:endParaRPr lang="en-GB" dirty="0" smtClean="0"/>
          </a:p>
          <a:p>
            <a:pPr marL="0" indent="0">
              <a:buNone/>
            </a:pPr>
            <a:r>
              <a:rPr lang="en-US" dirty="0">
                <a:solidFill>
                  <a:srgbClr val="FF0000"/>
                </a:solidFill>
              </a:rPr>
              <a:t>	</a:t>
            </a:r>
            <a:endParaRPr lang="en-GB" dirty="0">
              <a:solidFill>
                <a:srgbClr val="FF0000"/>
              </a:solidFill>
            </a:endParaRPr>
          </a:p>
          <a:p>
            <a:pPr marL="342900" indent="-342900"/>
            <a:r>
              <a:rPr lang="en-GB" dirty="0" err="1" smtClean="0"/>
              <a:t>Goed</a:t>
            </a:r>
            <a:r>
              <a:rPr lang="en-GB" dirty="0" smtClean="0"/>
              <a:t> </a:t>
            </a:r>
            <a:r>
              <a:rPr lang="en-GB" dirty="0" err="1" smtClean="0"/>
              <a:t>plannen</a:t>
            </a:r>
            <a:r>
              <a:rPr lang="en-GB" dirty="0" smtClean="0"/>
              <a:t> met </a:t>
            </a:r>
            <a:r>
              <a:rPr lang="en-GB" dirty="0" err="1" smtClean="0"/>
              <a:t>een</a:t>
            </a:r>
            <a:r>
              <a:rPr lang="en-GB" dirty="0" smtClean="0"/>
              <a:t> </a:t>
            </a:r>
            <a:r>
              <a:rPr lang="en-GB" dirty="0" err="1" smtClean="0"/>
              <a:t>levenscyclus</a:t>
            </a:r>
            <a:r>
              <a:rPr lang="en-GB" dirty="0" smtClean="0"/>
              <a:t> </a:t>
            </a:r>
            <a:r>
              <a:rPr lang="en-GB" dirty="0" err="1" smtClean="0"/>
              <a:t>aanpak</a:t>
            </a:r>
            <a:endParaRPr lang="en-GB" dirty="0" smtClean="0"/>
          </a:p>
          <a:p>
            <a:pPr marL="0" indent="0">
              <a:buNone/>
            </a:pPr>
            <a:r>
              <a:rPr lang="en-US" dirty="0" smtClean="0">
                <a:solidFill>
                  <a:srgbClr val="FF0000"/>
                </a:solidFill>
              </a:rPr>
              <a:t>	</a:t>
            </a:r>
            <a:endParaRPr lang="en-GB" dirty="0" smtClean="0">
              <a:solidFill>
                <a:srgbClr val="FF0000"/>
              </a:solidFill>
            </a:endParaRPr>
          </a:p>
          <a:p>
            <a:pPr marL="342900" indent="-342900"/>
            <a:r>
              <a:rPr lang="en-GB" dirty="0" smtClean="0"/>
              <a:t>Efficiency 1 à 2 </a:t>
            </a:r>
            <a:r>
              <a:rPr lang="en-GB" dirty="0" err="1" smtClean="0"/>
              <a:t>mld</a:t>
            </a:r>
            <a:r>
              <a:rPr lang="en-GB" dirty="0" smtClean="0"/>
              <a:t> per </a:t>
            </a:r>
            <a:r>
              <a:rPr lang="en-GB" dirty="0" err="1" smtClean="0"/>
              <a:t>jaar</a:t>
            </a:r>
            <a:r>
              <a:rPr lang="en-GB" dirty="0" smtClean="0"/>
              <a:t> in </a:t>
            </a:r>
            <a:r>
              <a:rPr lang="en-US" dirty="0" smtClean="0"/>
              <a:t>NL</a:t>
            </a:r>
          </a:p>
          <a:p>
            <a:pPr marL="0" indent="0">
              <a:buNone/>
            </a:pPr>
            <a:r>
              <a:rPr lang="en-US" dirty="0" smtClean="0">
                <a:solidFill>
                  <a:srgbClr val="FF0000"/>
                </a:solidFill>
              </a:rPr>
              <a:t>	</a:t>
            </a:r>
            <a:endParaRPr lang="nl-NL" dirty="0">
              <a:solidFill>
                <a:srgbClr val="FF0000"/>
              </a:solidFill>
            </a:endParaRPr>
          </a:p>
        </p:txBody>
      </p:sp>
      <p:sp>
        <p:nvSpPr>
          <p:cNvPr id="14" name="Titel 4"/>
          <p:cNvSpPr>
            <a:spLocks noGrp="1"/>
          </p:cNvSpPr>
          <p:nvPr>
            <p:ph type="title"/>
          </p:nvPr>
        </p:nvSpPr>
        <p:spPr/>
        <p:txBody>
          <a:bodyPr/>
          <a:lstStyle/>
          <a:p>
            <a:r>
              <a:rPr lang="nl-NL" dirty="0" smtClean="0"/>
              <a:t>Hypothese ROBAMCI</a:t>
            </a:r>
            <a:endParaRPr lang="nl-NL" dirty="0"/>
          </a:p>
        </p:txBody>
      </p:sp>
    </p:spTree>
    <p:extLst>
      <p:ext uri="{BB962C8B-B14F-4D97-AF65-F5344CB8AC3E}">
        <p14:creationId xmlns:p14="http://schemas.microsoft.com/office/powerpoint/2010/main" val="160414126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nl-NL" dirty="0"/>
              <a:t>Partners en stakeholders</a:t>
            </a:r>
          </a:p>
        </p:txBody>
      </p:sp>
      <p:sp>
        <p:nvSpPr>
          <p:cNvPr id="28" name="Tijdelijke aanduiding voor tekst 27"/>
          <p:cNvSpPr>
            <a:spLocks noGrp="1"/>
          </p:cNvSpPr>
          <p:nvPr>
            <p:ph type="body" idx="11"/>
          </p:nvPr>
        </p:nvSpPr>
        <p:spPr/>
        <p:txBody>
          <a:bodyPr/>
          <a:lstStyle/>
          <a:p>
            <a:r>
              <a:rPr lang="nl-NL" dirty="0"/>
              <a:t>Programma introductie</a:t>
            </a:r>
          </a:p>
        </p:txBody>
      </p:sp>
      <p:pic>
        <p:nvPicPr>
          <p:cNvPr id="5" name="Afbeelding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59898" y="1751035"/>
            <a:ext cx="2547610" cy="1802074"/>
          </a:xfrm>
          <a:prstGeom prst="rect">
            <a:avLst/>
          </a:prstGeom>
        </p:spPr>
      </p:pic>
      <p:pic>
        <p:nvPicPr>
          <p:cNvPr id="6" name="Afbeelding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9015" y="1538451"/>
            <a:ext cx="1760366" cy="1018990"/>
          </a:xfrm>
          <a:prstGeom prst="rect">
            <a:avLst/>
          </a:prstGeom>
        </p:spPr>
      </p:pic>
      <p:pic>
        <p:nvPicPr>
          <p:cNvPr id="7" name="Afbeelding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92862" y="4935079"/>
            <a:ext cx="1339473" cy="477202"/>
          </a:xfrm>
          <a:prstGeom prst="rect">
            <a:avLst/>
          </a:prstGeom>
        </p:spPr>
      </p:pic>
      <p:pic>
        <p:nvPicPr>
          <p:cNvPr id="8" name="Afbeelding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8509" y="4538554"/>
            <a:ext cx="928261" cy="1270252"/>
          </a:xfrm>
          <a:prstGeom prst="rect">
            <a:avLst/>
          </a:prstGeom>
        </p:spPr>
      </p:pic>
      <p:pic>
        <p:nvPicPr>
          <p:cNvPr id="9" name="Afbeelding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0554" y="3959907"/>
            <a:ext cx="1428394" cy="454880"/>
          </a:xfrm>
          <a:prstGeom prst="rect">
            <a:avLst/>
          </a:prstGeom>
        </p:spPr>
      </p:pic>
      <p:pic>
        <p:nvPicPr>
          <p:cNvPr id="10" name="Afbeelding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17827" y="4079313"/>
            <a:ext cx="1928873" cy="470645"/>
          </a:xfrm>
          <a:prstGeom prst="rect">
            <a:avLst/>
          </a:prstGeom>
        </p:spPr>
      </p:pic>
      <p:pic>
        <p:nvPicPr>
          <p:cNvPr id="11" name="Afbeelding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22590" y="1422202"/>
            <a:ext cx="906878" cy="906878"/>
          </a:xfrm>
          <a:prstGeom prst="rect">
            <a:avLst/>
          </a:prstGeom>
        </p:spPr>
      </p:pic>
      <p:pic>
        <p:nvPicPr>
          <p:cNvPr id="12" name="Afbeelding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83417" y="1869616"/>
            <a:ext cx="2437143" cy="258455"/>
          </a:xfrm>
          <a:prstGeom prst="rect">
            <a:avLst/>
          </a:prstGeom>
        </p:spPr>
      </p:pic>
      <p:pic>
        <p:nvPicPr>
          <p:cNvPr id="13" name="Afbeelding 1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69239" y="4989522"/>
            <a:ext cx="1130891" cy="664299"/>
          </a:xfrm>
          <a:prstGeom prst="rect">
            <a:avLst/>
          </a:prstGeom>
        </p:spPr>
      </p:pic>
      <p:pic>
        <p:nvPicPr>
          <p:cNvPr id="14" name="Afbeelding 13"/>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127755" y="3015314"/>
            <a:ext cx="1162578" cy="671018"/>
          </a:xfrm>
          <a:prstGeom prst="rect">
            <a:avLst/>
          </a:prstGeom>
        </p:spPr>
      </p:pic>
      <p:pic>
        <p:nvPicPr>
          <p:cNvPr id="15" name="Afbeelding 1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252326" y="3340641"/>
            <a:ext cx="1154163" cy="381692"/>
          </a:xfrm>
          <a:prstGeom prst="rect">
            <a:avLst/>
          </a:prstGeom>
        </p:spPr>
      </p:pic>
      <p:pic>
        <p:nvPicPr>
          <p:cNvPr id="16" name="Afbeelding 1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591174" y="3776005"/>
            <a:ext cx="713722" cy="1478425"/>
          </a:xfrm>
          <a:prstGeom prst="rect">
            <a:avLst/>
          </a:prstGeom>
        </p:spPr>
      </p:pic>
      <p:pic>
        <p:nvPicPr>
          <p:cNvPr id="17" name="Afbeelding 16"/>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232760" y="3121639"/>
            <a:ext cx="2014052" cy="520712"/>
          </a:xfrm>
          <a:prstGeom prst="rect">
            <a:avLst/>
          </a:prstGeom>
        </p:spPr>
      </p:pic>
      <p:pic>
        <p:nvPicPr>
          <p:cNvPr id="18" name="Afbeelding 17"/>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534919" y="2396201"/>
            <a:ext cx="688826" cy="776826"/>
          </a:xfrm>
          <a:prstGeom prst="rect">
            <a:avLst/>
          </a:prstGeom>
        </p:spPr>
      </p:pic>
      <p:pic>
        <p:nvPicPr>
          <p:cNvPr id="20" name="Afbeelding 19"/>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681665" y="2466555"/>
            <a:ext cx="1530422" cy="445132"/>
          </a:xfrm>
          <a:prstGeom prst="rect">
            <a:avLst/>
          </a:prstGeom>
        </p:spPr>
      </p:pic>
      <p:pic>
        <p:nvPicPr>
          <p:cNvPr id="21" name="Afbeelding 20"/>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936531" y="3996695"/>
            <a:ext cx="1319540" cy="518523"/>
          </a:xfrm>
          <a:prstGeom prst="rect">
            <a:avLst/>
          </a:prstGeom>
        </p:spPr>
      </p:pic>
      <p:pic>
        <p:nvPicPr>
          <p:cNvPr id="22" name="Afbeelding 21"/>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12652" y="3203532"/>
            <a:ext cx="1478160" cy="431022"/>
          </a:xfrm>
          <a:prstGeom prst="rect">
            <a:avLst/>
          </a:prstGeom>
        </p:spPr>
      </p:pic>
      <p:pic>
        <p:nvPicPr>
          <p:cNvPr id="23" name="Afbeelding 22"/>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344520" y="2295613"/>
            <a:ext cx="1313535" cy="809138"/>
          </a:xfrm>
          <a:prstGeom prst="rect">
            <a:avLst/>
          </a:prstGeom>
        </p:spPr>
      </p:pic>
      <p:pic>
        <p:nvPicPr>
          <p:cNvPr id="24" name="Afbeelding 23"/>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280553" y="1743653"/>
            <a:ext cx="1419391" cy="368665"/>
          </a:xfrm>
          <a:prstGeom prst="rect">
            <a:avLst/>
          </a:prstGeom>
        </p:spPr>
      </p:pic>
      <p:pic>
        <p:nvPicPr>
          <p:cNvPr id="27" name="Afbeelding 26"/>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552116" y="4706411"/>
            <a:ext cx="1961847" cy="785863"/>
          </a:xfrm>
          <a:prstGeom prst="rect">
            <a:avLst/>
          </a:prstGeom>
        </p:spPr>
      </p:pic>
      <p:pic>
        <p:nvPicPr>
          <p:cNvPr id="2" name="Afbeelding 1"/>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378509" y="5932573"/>
            <a:ext cx="1134297" cy="491614"/>
          </a:xfrm>
          <a:prstGeom prst="rect">
            <a:avLst/>
          </a:prstGeom>
        </p:spPr>
      </p:pic>
      <p:pic>
        <p:nvPicPr>
          <p:cNvPr id="4" name="Afbeelding 3"/>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945338" y="5493106"/>
            <a:ext cx="892660" cy="892660"/>
          </a:xfrm>
          <a:prstGeom prst="rect">
            <a:avLst/>
          </a:prstGeom>
        </p:spPr>
      </p:pic>
      <p:pic>
        <p:nvPicPr>
          <p:cNvPr id="19" name="Afbeelding 18"/>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2939849" y="6090110"/>
            <a:ext cx="2803024" cy="277886"/>
          </a:xfrm>
          <a:prstGeom prst="rect">
            <a:avLst/>
          </a:prstGeom>
        </p:spPr>
      </p:pic>
      <p:pic>
        <p:nvPicPr>
          <p:cNvPr id="25" name="Afbeelding 24"/>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6757880" y="5795540"/>
            <a:ext cx="1839097" cy="465768"/>
          </a:xfrm>
          <a:prstGeom prst="rect">
            <a:avLst/>
          </a:prstGeom>
        </p:spPr>
      </p:pic>
      <p:pic>
        <p:nvPicPr>
          <p:cNvPr id="29" name="Afbeelding 28"/>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5742873" y="5671104"/>
            <a:ext cx="701040" cy="295656"/>
          </a:xfrm>
          <a:prstGeom prst="rect">
            <a:avLst/>
          </a:prstGeom>
        </p:spPr>
      </p:pic>
      <p:graphicFrame>
        <p:nvGraphicFramePr>
          <p:cNvPr id="30" name="Chart 29"/>
          <p:cNvGraphicFramePr>
            <a:graphicFrameLocks/>
          </p:cNvGraphicFramePr>
          <p:nvPr>
            <p:extLst>
              <p:ext uri="{D42A27DB-BD31-4B8C-83A1-F6EECF244321}">
                <p14:modId xmlns:p14="http://schemas.microsoft.com/office/powerpoint/2010/main" val="2346138908"/>
              </p:ext>
            </p:extLst>
          </p:nvPr>
        </p:nvGraphicFramePr>
        <p:xfrm>
          <a:off x="1512806" y="1623289"/>
          <a:ext cx="5996392" cy="4022530"/>
        </p:xfrm>
        <a:graphic>
          <a:graphicData uri="http://schemas.openxmlformats.org/drawingml/2006/chart">
            <c:chart xmlns:c="http://schemas.openxmlformats.org/drawingml/2006/chart" xmlns:r="http://schemas.openxmlformats.org/officeDocument/2006/relationships" r:id="rId27"/>
          </a:graphicData>
        </a:graphic>
      </p:graphicFrame>
    </p:spTree>
    <p:extLst>
      <p:ext uri="{BB962C8B-B14F-4D97-AF65-F5344CB8AC3E}">
        <p14:creationId xmlns:p14="http://schemas.microsoft.com/office/powerpoint/2010/main" val="400555744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0"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ROBAMCI - </a:t>
            </a:r>
            <a:r>
              <a:rPr lang="en-US" dirty="0" err="1" smtClean="0"/>
              <a:t>aanpak</a:t>
            </a:r>
            <a:r>
              <a:rPr lang="en-US" dirty="0" smtClean="0"/>
              <a:t> </a:t>
            </a:r>
            <a:endParaRPr lang="en-GB" dirty="0"/>
          </a:p>
        </p:txBody>
      </p:sp>
      <p:sp>
        <p:nvSpPr>
          <p:cNvPr id="4" name="Text Placeholder 3"/>
          <p:cNvSpPr>
            <a:spLocks noGrp="1"/>
          </p:cNvSpPr>
          <p:nvPr>
            <p:ph type="body" idx="11"/>
          </p:nvPr>
        </p:nvSpPr>
        <p:spPr/>
        <p:txBody>
          <a:bodyPr/>
          <a:lstStyle/>
          <a:p>
            <a:endParaRPr lang="en-GB"/>
          </a:p>
        </p:txBody>
      </p:sp>
      <p:pic>
        <p:nvPicPr>
          <p:cNvPr id="3074" name="Picture 2" descr="Image result for risico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312" y="1408965"/>
            <a:ext cx="3171825" cy="19335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watersysteem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7400" y="1412995"/>
            <a:ext cx="5619750" cy="20193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vooruitkijken imag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834" y="4163046"/>
            <a:ext cx="2664212" cy="255764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samenwerken image">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88685" y="3384546"/>
            <a:ext cx="3473453" cy="34734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896710" y="6107723"/>
            <a:ext cx="1922585" cy="369332"/>
          </a:xfrm>
          <a:prstGeom prst="rect">
            <a:avLst/>
          </a:prstGeom>
          <a:noFill/>
        </p:spPr>
        <p:txBody>
          <a:bodyPr wrap="square" rtlCol="0">
            <a:spAutoFit/>
          </a:bodyPr>
          <a:lstStyle/>
          <a:p>
            <a:r>
              <a:rPr lang="en-US" dirty="0" err="1" smtClean="0"/>
              <a:t>Samenwerken</a:t>
            </a:r>
            <a:endParaRPr lang="en-GB" dirty="0"/>
          </a:p>
        </p:txBody>
      </p:sp>
      <p:sp>
        <p:nvSpPr>
          <p:cNvPr id="6" name="TextBox 5"/>
          <p:cNvSpPr txBox="1"/>
          <p:nvPr/>
        </p:nvSpPr>
        <p:spPr>
          <a:xfrm>
            <a:off x="6637706" y="3214644"/>
            <a:ext cx="2239108" cy="369332"/>
          </a:xfrm>
          <a:prstGeom prst="rect">
            <a:avLst/>
          </a:prstGeom>
          <a:noFill/>
        </p:spPr>
        <p:txBody>
          <a:bodyPr wrap="square" rtlCol="0">
            <a:spAutoFit/>
          </a:bodyPr>
          <a:lstStyle/>
          <a:p>
            <a:r>
              <a:rPr lang="en-US" dirty="0" err="1" smtClean="0"/>
              <a:t>systeemfuncties</a:t>
            </a:r>
            <a:endParaRPr lang="en-GB" dirty="0"/>
          </a:p>
        </p:txBody>
      </p:sp>
      <p:pic>
        <p:nvPicPr>
          <p:cNvPr id="614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17800" y="4789405"/>
            <a:ext cx="3419475" cy="130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4783396"/>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3076"/>
                                        </p:tgtEl>
                                        <p:attrNameLst>
                                          <p:attrName>style.visibility</p:attrName>
                                        </p:attrNameLst>
                                      </p:cBhvr>
                                      <p:to>
                                        <p:strVal val="visible"/>
                                      </p:to>
                                    </p:set>
                                    <p:animEffect transition="in" filter="wheel(1)">
                                      <p:cBhvr>
                                        <p:cTn id="14" dur="2000"/>
                                        <p:tgtEl>
                                          <p:spTgt spid="3076"/>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078"/>
                                        </p:tgtEl>
                                        <p:attrNameLst>
                                          <p:attrName>style.visibility</p:attrName>
                                        </p:attrNameLst>
                                      </p:cBhvr>
                                      <p:to>
                                        <p:strVal val="visible"/>
                                      </p:to>
                                    </p:set>
                                    <p:animEffect transition="in" filter="wipe(down)">
                                      <p:cBhvr>
                                        <p:cTn id="22" dur="500"/>
                                        <p:tgtEl>
                                          <p:spTgt spid="3078"/>
                                        </p:tgtEl>
                                      </p:cBhvr>
                                    </p:animEffect>
                                  </p:childTnLst>
                                </p:cTn>
                              </p:par>
                              <p:par>
                                <p:cTn id="23" presetID="42" presetClass="entr" presetSubtype="0" fill="hold" nodeType="withEffect">
                                  <p:stCondLst>
                                    <p:cond delay="0"/>
                                  </p:stCondLst>
                                  <p:childTnLst>
                                    <p:set>
                                      <p:cBhvr>
                                        <p:cTn id="24" dur="1" fill="hold">
                                          <p:stCondLst>
                                            <p:cond delay="0"/>
                                          </p:stCondLst>
                                        </p:cTn>
                                        <p:tgtEl>
                                          <p:spTgt spid="6146"/>
                                        </p:tgtEl>
                                        <p:attrNameLst>
                                          <p:attrName>style.visibility</p:attrName>
                                        </p:attrNameLst>
                                      </p:cBhvr>
                                      <p:to>
                                        <p:strVal val="visible"/>
                                      </p:to>
                                    </p:set>
                                    <p:animEffect transition="in" filter="fade">
                                      <p:cBhvr>
                                        <p:cTn id="25" dur="1000"/>
                                        <p:tgtEl>
                                          <p:spTgt spid="6146"/>
                                        </p:tgtEl>
                                      </p:cBhvr>
                                    </p:animEffect>
                                    <p:anim calcmode="lin" valueType="num">
                                      <p:cBhvr>
                                        <p:cTn id="26" dur="1000" fill="hold"/>
                                        <p:tgtEl>
                                          <p:spTgt spid="6146"/>
                                        </p:tgtEl>
                                        <p:attrNameLst>
                                          <p:attrName>ppt_x</p:attrName>
                                        </p:attrNameLst>
                                      </p:cBhvr>
                                      <p:tavLst>
                                        <p:tav tm="0">
                                          <p:val>
                                            <p:strVal val="#ppt_x"/>
                                          </p:val>
                                        </p:tav>
                                        <p:tav tm="100000">
                                          <p:val>
                                            <p:strVal val="#ppt_x"/>
                                          </p:val>
                                        </p:tav>
                                      </p:tavLst>
                                    </p:anim>
                                    <p:anim calcmode="lin" valueType="num">
                                      <p:cBhvr>
                                        <p:cTn id="27"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080"/>
                                        </p:tgtEl>
                                        <p:attrNameLst>
                                          <p:attrName>style.visibility</p:attrName>
                                        </p:attrNameLst>
                                      </p:cBhvr>
                                      <p:to>
                                        <p:strVal val="visible"/>
                                      </p:to>
                                    </p:set>
                                    <p:anim calcmode="lin" valueType="num">
                                      <p:cBhvr>
                                        <p:cTn id="32" dur="500" fill="hold"/>
                                        <p:tgtEl>
                                          <p:spTgt spid="3080"/>
                                        </p:tgtEl>
                                        <p:attrNameLst>
                                          <p:attrName>ppt_w</p:attrName>
                                        </p:attrNameLst>
                                      </p:cBhvr>
                                      <p:tavLst>
                                        <p:tav tm="0">
                                          <p:val>
                                            <p:fltVal val="0"/>
                                          </p:val>
                                        </p:tav>
                                        <p:tav tm="100000">
                                          <p:val>
                                            <p:strVal val="#ppt_w"/>
                                          </p:val>
                                        </p:tav>
                                      </p:tavLst>
                                    </p:anim>
                                    <p:anim calcmode="lin" valueType="num">
                                      <p:cBhvr>
                                        <p:cTn id="33" dur="500" fill="hold"/>
                                        <p:tgtEl>
                                          <p:spTgt spid="3080"/>
                                        </p:tgtEl>
                                        <p:attrNameLst>
                                          <p:attrName>ppt_h</p:attrName>
                                        </p:attrNameLst>
                                      </p:cBhvr>
                                      <p:tavLst>
                                        <p:tav tm="0">
                                          <p:val>
                                            <p:fltVal val="0"/>
                                          </p:val>
                                        </p:tav>
                                        <p:tav tm="100000">
                                          <p:val>
                                            <p:strVal val="#ppt_h"/>
                                          </p:val>
                                        </p:tav>
                                      </p:tavLst>
                                    </p:anim>
                                    <p:animEffect transition="in" filter="fade">
                                      <p:cBhvr>
                                        <p:cTn id="34" dur="500"/>
                                        <p:tgtEl>
                                          <p:spTgt spid="308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Assetmanagement</a:t>
            </a:r>
            <a:r>
              <a:rPr lang="en-US" dirty="0" smtClean="0"/>
              <a:t> - </a:t>
            </a:r>
            <a:r>
              <a:rPr lang="en-US" dirty="0" err="1" smtClean="0"/>
              <a:t>niveau’s</a:t>
            </a:r>
            <a:r>
              <a:rPr lang="en-US" dirty="0" smtClean="0"/>
              <a:t> van </a:t>
            </a:r>
            <a:r>
              <a:rPr lang="en-US" dirty="0" err="1" smtClean="0"/>
              <a:t>besluitvorming</a:t>
            </a:r>
            <a:endParaRPr lang="en-GB" dirty="0"/>
          </a:p>
        </p:txBody>
      </p:sp>
      <p:sp>
        <p:nvSpPr>
          <p:cNvPr id="4" name="Text Placeholder 3"/>
          <p:cNvSpPr>
            <a:spLocks noGrp="1"/>
          </p:cNvSpPr>
          <p:nvPr>
            <p:ph type="body" idx="11"/>
          </p:nvPr>
        </p:nvSpPr>
        <p:spPr/>
        <p:txBody>
          <a:bodyPr/>
          <a:lstStyle/>
          <a:p>
            <a:endParaRPr lang="en-GB"/>
          </a:p>
        </p:txBody>
      </p:sp>
      <p:sp>
        <p:nvSpPr>
          <p:cNvPr id="5" name="Rectangle 4"/>
          <p:cNvSpPr/>
          <p:nvPr/>
        </p:nvSpPr>
        <p:spPr>
          <a:xfrm>
            <a:off x="2332999" y="1709159"/>
            <a:ext cx="4315627" cy="1119499"/>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dirty="0" err="1" smtClean="0">
                <a:solidFill>
                  <a:prstClr val="white"/>
                </a:solidFill>
              </a:rPr>
              <a:t>Strategisch</a:t>
            </a:r>
            <a:endParaRPr lang="en-GB" dirty="0">
              <a:solidFill>
                <a:prstClr val="white"/>
              </a:solidFill>
            </a:endParaRPr>
          </a:p>
        </p:txBody>
      </p:sp>
      <p:sp>
        <p:nvSpPr>
          <p:cNvPr id="6" name="Rectangle 5"/>
          <p:cNvSpPr/>
          <p:nvPr/>
        </p:nvSpPr>
        <p:spPr>
          <a:xfrm>
            <a:off x="2332999" y="3357073"/>
            <a:ext cx="4315627" cy="1119499"/>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dirty="0" err="1" smtClean="0">
                <a:solidFill>
                  <a:prstClr val="white"/>
                </a:solidFill>
              </a:rPr>
              <a:t>Tactisch</a:t>
            </a:r>
            <a:endParaRPr lang="en-GB" dirty="0">
              <a:solidFill>
                <a:prstClr val="white"/>
              </a:solidFill>
            </a:endParaRPr>
          </a:p>
        </p:txBody>
      </p:sp>
      <p:sp>
        <p:nvSpPr>
          <p:cNvPr id="7" name="Rectangle 6"/>
          <p:cNvSpPr/>
          <p:nvPr/>
        </p:nvSpPr>
        <p:spPr>
          <a:xfrm>
            <a:off x="2332999" y="4902437"/>
            <a:ext cx="4315627" cy="1119499"/>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dirty="0" err="1" smtClean="0">
                <a:solidFill>
                  <a:prstClr val="white"/>
                </a:solidFill>
              </a:rPr>
              <a:t>Operationeel</a:t>
            </a:r>
            <a:endParaRPr lang="en-GB" dirty="0">
              <a:solidFill>
                <a:prstClr val="white"/>
              </a:solidFill>
            </a:endParaRPr>
          </a:p>
        </p:txBody>
      </p:sp>
      <p:cxnSp>
        <p:nvCxnSpPr>
          <p:cNvPr id="9" name="Curved Connector 8"/>
          <p:cNvCxnSpPr/>
          <p:nvPr/>
        </p:nvCxnSpPr>
        <p:spPr>
          <a:xfrm>
            <a:off x="6934798" y="2157811"/>
            <a:ext cx="12700" cy="1647914"/>
          </a:xfrm>
          <a:prstGeom prst="curvedConnector3">
            <a:avLst>
              <a:gd name="adj1" fmla="val 6308409"/>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11" name="Curved Connector 10"/>
          <p:cNvCxnSpPr/>
          <p:nvPr/>
        </p:nvCxnSpPr>
        <p:spPr>
          <a:xfrm>
            <a:off x="6934798" y="4019375"/>
            <a:ext cx="12700" cy="1545364"/>
          </a:xfrm>
          <a:prstGeom prst="curvedConnector3">
            <a:avLst>
              <a:gd name="adj1" fmla="val 6241118"/>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19" name="Curved Connector 18"/>
          <p:cNvCxnSpPr/>
          <p:nvPr/>
        </p:nvCxnSpPr>
        <p:spPr>
          <a:xfrm flipH="1" flipV="1">
            <a:off x="2087904" y="2157811"/>
            <a:ext cx="12700" cy="1647914"/>
          </a:xfrm>
          <a:prstGeom prst="curvedConnector3">
            <a:avLst>
              <a:gd name="adj1" fmla="val 6308409"/>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20" name="Curved Connector 19"/>
          <p:cNvCxnSpPr/>
          <p:nvPr/>
        </p:nvCxnSpPr>
        <p:spPr>
          <a:xfrm flipH="1" flipV="1">
            <a:off x="2087904" y="4019375"/>
            <a:ext cx="12700" cy="1545364"/>
          </a:xfrm>
          <a:prstGeom prst="curvedConnector3">
            <a:avLst>
              <a:gd name="adj1" fmla="val 6241118"/>
            </a:avLst>
          </a:prstGeom>
          <a:ln w="50800">
            <a:tailEnd type="arrow"/>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4220080" y="2492084"/>
            <a:ext cx="2428546" cy="3529138"/>
            <a:chOff x="4322632" y="2492084"/>
            <a:chExt cx="2428546" cy="3529138"/>
          </a:xfrm>
        </p:grpSpPr>
        <p:sp>
          <p:nvSpPr>
            <p:cNvPr id="21" name="TextBox 20"/>
            <p:cNvSpPr txBox="1"/>
            <p:nvPr/>
          </p:nvSpPr>
          <p:spPr>
            <a:xfrm>
              <a:off x="4322633" y="2492084"/>
              <a:ext cx="2428545" cy="369332"/>
            </a:xfrm>
            <a:prstGeom prst="rect">
              <a:avLst/>
            </a:prstGeom>
            <a:noFill/>
          </p:spPr>
          <p:txBody>
            <a:bodyPr wrap="square" rtlCol="0">
              <a:spAutoFit/>
            </a:bodyPr>
            <a:lstStyle/>
            <a:p>
              <a:pPr algn="r" fontAlgn="auto">
                <a:spcBef>
                  <a:spcPts val="0"/>
                </a:spcBef>
                <a:spcAft>
                  <a:spcPts val="0"/>
                </a:spcAft>
              </a:pPr>
              <a:r>
                <a:rPr lang="en-US" dirty="0" err="1" smtClean="0">
                  <a:solidFill>
                    <a:srgbClr val="00B0F0"/>
                  </a:solidFill>
                  <a:latin typeface="Calibri" panose="020F0502020204030204"/>
                </a:rPr>
                <a:t>omgeving</a:t>
              </a:r>
              <a:r>
                <a:rPr lang="en-US" dirty="0" smtClean="0">
                  <a:solidFill>
                    <a:srgbClr val="00B0F0"/>
                  </a:solidFill>
                  <a:latin typeface="Calibri" panose="020F0502020204030204"/>
                </a:rPr>
                <a:t> &amp; </a:t>
              </a:r>
              <a:r>
                <a:rPr lang="en-US" dirty="0" err="1" smtClean="0">
                  <a:solidFill>
                    <a:srgbClr val="00B0F0"/>
                  </a:solidFill>
                  <a:latin typeface="Calibri" panose="020F0502020204030204"/>
                </a:rPr>
                <a:t>toekomst</a:t>
              </a:r>
              <a:endParaRPr lang="en-GB" dirty="0">
                <a:solidFill>
                  <a:srgbClr val="00B0F0"/>
                </a:solidFill>
                <a:latin typeface="Calibri" panose="020F0502020204030204"/>
              </a:endParaRPr>
            </a:p>
          </p:txBody>
        </p:sp>
        <p:sp>
          <p:nvSpPr>
            <p:cNvPr id="22" name="TextBox 21"/>
            <p:cNvSpPr txBox="1"/>
            <p:nvPr/>
          </p:nvSpPr>
          <p:spPr>
            <a:xfrm>
              <a:off x="4322632" y="4143340"/>
              <a:ext cx="2428545" cy="369332"/>
            </a:xfrm>
            <a:prstGeom prst="rect">
              <a:avLst/>
            </a:prstGeom>
            <a:noFill/>
          </p:spPr>
          <p:txBody>
            <a:bodyPr wrap="square" rtlCol="0">
              <a:spAutoFit/>
            </a:bodyPr>
            <a:lstStyle/>
            <a:p>
              <a:pPr algn="r" fontAlgn="auto">
                <a:spcBef>
                  <a:spcPts val="0"/>
                </a:spcBef>
                <a:spcAft>
                  <a:spcPts val="0"/>
                </a:spcAft>
              </a:pPr>
              <a:r>
                <a:rPr lang="en-US" dirty="0" err="1" smtClean="0">
                  <a:solidFill>
                    <a:srgbClr val="00B0F0"/>
                  </a:solidFill>
                  <a:latin typeface="Calibri" panose="020F0502020204030204"/>
                </a:rPr>
                <a:t>systeem</a:t>
              </a:r>
              <a:endParaRPr lang="en-GB" dirty="0">
                <a:solidFill>
                  <a:srgbClr val="00B0F0"/>
                </a:solidFill>
                <a:latin typeface="Calibri" panose="020F0502020204030204"/>
              </a:endParaRPr>
            </a:p>
          </p:txBody>
        </p:sp>
        <p:sp>
          <p:nvSpPr>
            <p:cNvPr id="23" name="TextBox 22"/>
            <p:cNvSpPr txBox="1"/>
            <p:nvPr/>
          </p:nvSpPr>
          <p:spPr>
            <a:xfrm>
              <a:off x="4322633" y="5651890"/>
              <a:ext cx="2428545" cy="369332"/>
            </a:xfrm>
            <a:prstGeom prst="rect">
              <a:avLst/>
            </a:prstGeom>
            <a:noFill/>
          </p:spPr>
          <p:txBody>
            <a:bodyPr wrap="square" rtlCol="0">
              <a:spAutoFit/>
            </a:bodyPr>
            <a:lstStyle/>
            <a:p>
              <a:pPr algn="r" fontAlgn="auto">
                <a:spcBef>
                  <a:spcPts val="0"/>
                </a:spcBef>
                <a:spcAft>
                  <a:spcPts val="0"/>
                </a:spcAft>
              </a:pPr>
              <a:r>
                <a:rPr lang="en-US" dirty="0" smtClean="0">
                  <a:solidFill>
                    <a:srgbClr val="00B0F0"/>
                  </a:solidFill>
                  <a:latin typeface="Calibri" panose="020F0502020204030204"/>
                </a:rPr>
                <a:t>object</a:t>
              </a:r>
              <a:endParaRPr lang="en-GB" dirty="0">
                <a:solidFill>
                  <a:srgbClr val="00B0F0"/>
                </a:solidFill>
                <a:latin typeface="Calibri" panose="020F0502020204030204"/>
              </a:endParaRPr>
            </a:p>
          </p:txBody>
        </p:sp>
      </p:grpSp>
      <p:grpSp>
        <p:nvGrpSpPr>
          <p:cNvPr id="29" name="Group 28"/>
          <p:cNvGrpSpPr/>
          <p:nvPr/>
        </p:nvGrpSpPr>
        <p:grpSpPr>
          <a:xfrm>
            <a:off x="-102553" y="2658602"/>
            <a:ext cx="9229459" cy="2456619"/>
            <a:chOff x="-102553" y="2658602"/>
            <a:chExt cx="9229459" cy="2456620"/>
          </a:xfrm>
        </p:grpSpPr>
        <p:sp>
          <p:nvSpPr>
            <p:cNvPr id="25" name="TextBox 24"/>
            <p:cNvSpPr txBox="1"/>
            <p:nvPr/>
          </p:nvSpPr>
          <p:spPr>
            <a:xfrm>
              <a:off x="-102552" y="2658602"/>
              <a:ext cx="1799895" cy="646331"/>
            </a:xfrm>
            <a:prstGeom prst="rect">
              <a:avLst/>
            </a:prstGeom>
            <a:noFill/>
          </p:spPr>
          <p:txBody>
            <a:bodyPr wrap="square" rtlCol="0">
              <a:spAutoFit/>
            </a:bodyPr>
            <a:lstStyle/>
            <a:p>
              <a:pPr algn="r" fontAlgn="auto">
                <a:spcBef>
                  <a:spcPts val="0"/>
                </a:spcBef>
                <a:spcAft>
                  <a:spcPts val="0"/>
                </a:spcAft>
              </a:pPr>
              <a:r>
                <a:rPr lang="en-US" dirty="0" err="1" smtClean="0">
                  <a:solidFill>
                    <a:srgbClr val="002060"/>
                  </a:solidFill>
                  <a:latin typeface="Calibri" panose="020F0502020204030204"/>
                </a:rPr>
                <a:t>risico’s</a:t>
              </a:r>
              <a:r>
                <a:rPr lang="en-US" dirty="0" smtClean="0">
                  <a:solidFill>
                    <a:srgbClr val="002060"/>
                  </a:solidFill>
                  <a:latin typeface="Calibri" panose="020F0502020204030204"/>
                </a:rPr>
                <a:t> </a:t>
              </a:r>
              <a:r>
                <a:rPr lang="en-US" dirty="0" err="1" smtClean="0">
                  <a:solidFill>
                    <a:srgbClr val="002060"/>
                  </a:solidFill>
                  <a:latin typeface="Calibri" panose="020F0502020204030204"/>
                </a:rPr>
                <a:t>omgeving</a:t>
              </a:r>
              <a:endParaRPr lang="en-US" dirty="0" smtClean="0">
                <a:solidFill>
                  <a:srgbClr val="002060"/>
                </a:solidFill>
                <a:latin typeface="Calibri" panose="020F0502020204030204"/>
              </a:endParaRPr>
            </a:p>
            <a:p>
              <a:pPr algn="r" fontAlgn="auto">
                <a:spcBef>
                  <a:spcPts val="0"/>
                </a:spcBef>
                <a:spcAft>
                  <a:spcPts val="0"/>
                </a:spcAft>
              </a:pPr>
              <a:r>
                <a:rPr lang="en-US" dirty="0" err="1" smtClean="0">
                  <a:solidFill>
                    <a:srgbClr val="002060"/>
                  </a:solidFill>
                  <a:latin typeface="Calibri" panose="020F0502020204030204"/>
                </a:rPr>
                <a:t>kosten</a:t>
              </a:r>
              <a:endParaRPr lang="en-GB" dirty="0">
                <a:solidFill>
                  <a:srgbClr val="002060"/>
                </a:solidFill>
                <a:latin typeface="Calibri" panose="020F0502020204030204"/>
              </a:endParaRPr>
            </a:p>
          </p:txBody>
        </p:sp>
        <p:sp>
          <p:nvSpPr>
            <p:cNvPr id="26" name="TextBox 25"/>
            <p:cNvSpPr txBox="1"/>
            <p:nvPr/>
          </p:nvSpPr>
          <p:spPr>
            <a:xfrm>
              <a:off x="-102553" y="4468891"/>
              <a:ext cx="1799895" cy="646331"/>
            </a:xfrm>
            <a:prstGeom prst="rect">
              <a:avLst/>
            </a:prstGeom>
            <a:noFill/>
          </p:spPr>
          <p:txBody>
            <a:bodyPr wrap="square" rtlCol="0">
              <a:spAutoFit/>
            </a:bodyPr>
            <a:lstStyle/>
            <a:p>
              <a:pPr algn="r" fontAlgn="auto">
                <a:spcBef>
                  <a:spcPts val="0"/>
                </a:spcBef>
                <a:spcAft>
                  <a:spcPts val="0"/>
                </a:spcAft>
              </a:pPr>
              <a:r>
                <a:rPr lang="en-US" dirty="0" err="1" smtClean="0">
                  <a:solidFill>
                    <a:srgbClr val="002060"/>
                  </a:solidFill>
                  <a:latin typeface="Calibri" panose="020F0502020204030204"/>
                </a:rPr>
                <a:t>risico’s</a:t>
              </a:r>
              <a:r>
                <a:rPr lang="en-US" dirty="0" smtClean="0">
                  <a:solidFill>
                    <a:srgbClr val="002060"/>
                  </a:solidFill>
                  <a:latin typeface="Calibri" panose="020F0502020204030204"/>
                </a:rPr>
                <a:t> </a:t>
              </a:r>
              <a:r>
                <a:rPr lang="en-US" dirty="0" err="1" smtClean="0">
                  <a:solidFill>
                    <a:srgbClr val="002060"/>
                  </a:solidFill>
                  <a:latin typeface="Calibri" panose="020F0502020204030204"/>
                </a:rPr>
                <a:t>systeem</a:t>
              </a:r>
              <a:endParaRPr lang="en-US" dirty="0" smtClean="0">
                <a:solidFill>
                  <a:srgbClr val="002060"/>
                </a:solidFill>
                <a:latin typeface="Calibri" panose="020F0502020204030204"/>
              </a:endParaRPr>
            </a:p>
            <a:p>
              <a:pPr algn="r" fontAlgn="auto">
                <a:spcBef>
                  <a:spcPts val="0"/>
                </a:spcBef>
                <a:spcAft>
                  <a:spcPts val="0"/>
                </a:spcAft>
              </a:pPr>
              <a:r>
                <a:rPr lang="en-US" dirty="0" err="1" smtClean="0">
                  <a:solidFill>
                    <a:srgbClr val="002060"/>
                  </a:solidFill>
                  <a:latin typeface="Calibri" panose="020F0502020204030204"/>
                </a:rPr>
                <a:t>kosten</a:t>
              </a:r>
              <a:endParaRPr lang="en-GB" dirty="0">
                <a:solidFill>
                  <a:srgbClr val="002060"/>
                </a:solidFill>
                <a:latin typeface="Calibri" panose="020F0502020204030204"/>
              </a:endParaRPr>
            </a:p>
          </p:txBody>
        </p:sp>
        <p:sp>
          <p:nvSpPr>
            <p:cNvPr id="27" name="TextBox 26"/>
            <p:cNvSpPr txBox="1"/>
            <p:nvPr/>
          </p:nvSpPr>
          <p:spPr>
            <a:xfrm>
              <a:off x="6732200" y="2658602"/>
              <a:ext cx="2394706" cy="646331"/>
            </a:xfrm>
            <a:prstGeom prst="rect">
              <a:avLst/>
            </a:prstGeom>
            <a:noFill/>
          </p:spPr>
          <p:txBody>
            <a:bodyPr wrap="square" rtlCol="0">
              <a:spAutoFit/>
            </a:bodyPr>
            <a:lstStyle/>
            <a:p>
              <a:pPr fontAlgn="auto">
                <a:spcBef>
                  <a:spcPts val="0"/>
                </a:spcBef>
                <a:spcAft>
                  <a:spcPts val="0"/>
                </a:spcAft>
              </a:pPr>
              <a:r>
                <a:rPr lang="en-US" dirty="0" err="1" smtClean="0">
                  <a:solidFill>
                    <a:srgbClr val="002060"/>
                  </a:solidFill>
                  <a:latin typeface="Calibri" panose="020F0502020204030204"/>
                </a:rPr>
                <a:t>prestatie</a:t>
              </a:r>
              <a:r>
                <a:rPr lang="en-US" dirty="0" smtClean="0">
                  <a:solidFill>
                    <a:srgbClr val="002060"/>
                  </a:solidFill>
                  <a:latin typeface="Calibri" panose="020F0502020204030204"/>
                </a:rPr>
                <a:t> </a:t>
              </a:r>
              <a:r>
                <a:rPr lang="en-US" dirty="0" err="1" smtClean="0">
                  <a:solidFill>
                    <a:srgbClr val="002060"/>
                  </a:solidFill>
                  <a:latin typeface="Calibri" panose="020F0502020204030204"/>
                </a:rPr>
                <a:t>eisen</a:t>
              </a:r>
              <a:r>
                <a:rPr lang="en-US" dirty="0" smtClean="0">
                  <a:solidFill>
                    <a:srgbClr val="002060"/>
                  </a:solidFill>
                  <a:latin typeface="Calibri" panose="020F0502020204030204"/>
                </a:rPr>
                <a:t> </a:t>
              </a:r>
              <a:r>
                <a:rPr lang="en-US" dirty="0" err="1" smtClean="0">
                  <a:solidFill>
                    <a:srgbClr val="002060"/>
                  </a:solidFill>
                  <a:latin typeface="Calibri" panose="020F0502020204030204"/>
                </a:rPr>
                <a:t>systeem</a:t>
              </a:r>
              <a:endParaRPr lang="en-US" dirty="0" smtClean="0">
                <a:solidFill>
                  <a:srgbClr val="002060"/>
                </a:solidFill>
                <a:latin typeface="Calibri" panose="020F0502020204030204"/>
              </a:endParaRPr>
            </a:p>
            <a:p>
              <a:pPr fontAlgn="auto">
                <a:spcBef>
                  <a:spcPts val="0"/>
                </a:spcBef>
                <a:spcAft>
                  <a:spcPts val="0"/>
                </a:spcAft>
              </a:pPr>
              <a:r>
                <a:rPr lang="en-US" dirty="0" smtClean="0">
                  <a:solidFill>
                    <a:srgbClr val="002060"/>
                  </a:solidFill>
                  <a:latin typeface="Calibri" panose="020F0502020204030204"/>
                </a:rPr>
                <a:t>budget</a:t>
              </a:r>
              <a:endParaRPr lang="en-GB" dirty="0">
                <a:solidFill>
                  <a:srgbClr val="002060"/>
                </a:solidFill>
                <a:latin typeface="Calibri" panose="020F0502020204030204"/>
              </a:endParaRPr>
            </a:p>
          </p:txBody>
        </p:sp>
        <p:sp>
          <p:nvSpPr>
            <p:cNvPr id="28" name="TextBox 27"/>
            <p:cNvSpPr txBox="1"/>
            <p:nvPr/>
          </p:nvSpPr>
          <p:spPr>
            <a:xfrm>
              <a:off x="6732199" y="4468890"/>
              <a:ext cx="2394707" cy="646331"/>
            </a:xfrm>
            <a:prstGeom prst="rect">
              <a:avLst/>
            </a:prstGeom>
            <a:noFill/>
          </p:spPr>
          <p:txBody>
            <a:bodyPr wrap="square" rtlCol="0">
              <a:spAutoFit/>
            </a:bodyPr>
            <a:lstStyle/>
            <a:p>
              <a:pPr fontAlgn="auto">
                <a:spcBef>
                  <a:spcPts val="0"/>
                </a:spcBef>
                <a:spcAft>
                  <a:spcPts val="0"/>
                </a:spcAft>
              </a:pPr>
              <a:r>
                <a:rPr lang="en-US" dirty="0" err="1">
                  <a:solidFill>
                    <a:srgbClr val="002060"/>
                  </a:solidFill>
                  <a:latin typeface="Calibri" panose="020F0502020204030204"/>
                </a:rPr>
                <a:t>prestatie</a:t>
              </a:r>
              <a:r>
                <a:rPr lang="en-US" dirty="0">
                  <a:solidFill>
                    <a:srgbClr val="002060"/>
                  </a:solidFill>
                  <a:latin typeface="Calibri" panose="020F0502020204030204"/>
                </a:rPr>
                <a:t> </a:t>
              </a:r>
              <a:r>
                <a:rPr lang="en-US" dirty="0" err="1">
                  <a:solidFill>
                    <a:srgbClr val="002060"/>
                  </a:solidFill>
                  <a:latin typeface="Calibri" panose="020F0502020204030204"/>
                </a:rPr>
                <a:t>eisen</a:t>
              </a:r>
              <a:r>
                <a:rPr lang="en-US" dirty="0">
                  <a:solidFill>
                    <a:srgbClr val="002060"/>
                  </a:solidFill>
                  <a:latin typeface="Calibri" panose="020F0502020204030204"/>
                </a:rPr>
                <a:t> </a:t>
              </a:r>
              <a:r>
                <a:rPr lang="en-US" dirty="0" smtClean="0">
                  <a:solidFill>
                    <a:srgbClr val="002060"/>
                  </a:solidFill>
                  <a:latin typeface="Calibri" panose="020F0502020204030204"/>
                </a:rPr>
                <a:t>object</a:t>
              </a:r>
              <a:endParaRPr lang="en-US" dirty="0">
                <a:solidFill>
                  <a:srgbClr val="002060"/>
                </a:solidFill>
                <a:latin typeface="Calibri" panose="020F0502020204030204"/>
              </a:endParaRPr>
            </a:p>
            <a:p>
              <a:pPr fontAlgn="auto">
                <a:spcBef>
                  <a:spcPts val="0"/>
                </a:spcBef>
                <a:spcAft>
                  <a:spcPts val="0"/>
                </a:spcAft>
              </a:pPr>
              <a:r>
                <a:rPr lang="en-US" dirty="0" smtClean="0">
                  <a:solidFill>
                    <a:srgbClr val="002060"/>
                  </a:solidFill>
                  <a:latin typeface="Calibri" panose="020F0502020204030204"/>
                </a:rPr>
                <a:t>budget</a:t>
              </a:r>
              <a:endParaRPr lang="en-GB" dirty="0">
                <a:solidFill>
                  <a:srgbClr val="002060"/>
                </a:solidFill>
                <a:latin typeface="Calibri" panose="020F0502020204030204"/>
              </a:endParaRPr>
            </a:p>
          </p:txBody>
        </p:sp>
      </p:grpSp>
      <p:sp>
        <p:nvSpPr>
          <p:cNvPr id="2" name="Rounded Rectangle 1"/>
          <p:cNvSpPr/>
          <p:nvPr/>
        </p:nvSpPr>
        <p:spPr>
          <a:xfrm>
            <a:off x="363415" y="2515530"/>
            <a:ext cx="8276493" cy="2623136"/>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03472459"/>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theme/theme1.xml><?xml version="1.0" encoding="utf-8"?>
<a:theme xmlns:a="http://schemas.openxmlformats.org/drawingml/2006/main" name="ROBAMCI">
  <a:themeElements>
    <a:clrScheme name="Office-th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he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ROBAMCI" id="{E02F6F60-FCA5-1D45-88AF-57480FBA3049}" vid="{15FC68A2-2958-464A-B95E-8D598C4D42FD}"/>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ROBAMCI</Template>
  <TotalTime>1349</TotalTime>
  <Words>1556</Words>
  <Application>Microsoft Office PowerPoint</Application>
  <PresentationFormat>On-screen Show (4:3)</PresentationFormat>
  <Paragraphs>363</Paragraphs>
  <Slides>39</Slides>
  <Notes>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1" baseType="lpstr">
      <vt:lpstr>ROBAMCI</vt:lpstr>
      <vt:lpstr>Equation</vt:lpstr>
      <vt:lpstr>PowerPoint Presentation</vt:lpstr>
      <vt:lpstr>Veranderingen levenscyclus infrastructuur </vt:lpstr>
      <vt:lpstr>Met interventieplanning naar duurzame beheersing</vt:lpstr>
      <vt:lpstr>Met interventieplanning naar duurzame beheersing (2)</vt:lpstr>
      <vt:lpstr>Situatie / Trends</vt:lpstr>
      <vt:lpstr>Hypothese ROBAMCI</vt:lpstr>
      <vt:lpstr>Partners en stakeholders</vt:lpstr>
      <vt:lpstr>ROBAMCI - aanpak </vt:lpstr>
      <vt:lpstr>Assetmanagement - niveau’s van besluitvorming</vt:lpstr>
      <vt:lpstr>ROBAMCI resultaten</vt:lpstr>
      <vt:lpstr>De uitdagingen</vt:lpstr>
      <vt:lpstr>Van huidige Faalkans per asset naar systeem risico in de tijd</vt:lpstr>
      <vt:lpstr>De uitdagingen</vt:lpstr>
      <vt:lpstr>Van systeem risico naar interventieplanning</vt:lpstr>
      <vt:lpstr>De uitdagingen</vt:lpstr>
      <vt:lpstr>Met interventieplanning naar duurzame beheersing</vt:lpstr>
      <vt:lpstr>De uitdagingen</vt:lpstr>
      <vt:lpstr>Almere case</vt:lpstr>
      <vt:lpstr>Serious Game</vt:lpstr>
      <vt:lpstr>Locatie cases tot begin 2018</vt:lpstr>
      <vt:lpstr>Case 1: Risicogestuurd inspecteren Oesterdam</vt:lpstr>
      <vt:lpstr>Case 1: Risicogestuurd inspecteren Oesterdam</vt:lpstr>
      <vt:lpstr>Case 1: Risicogestuurd inspecteren Oesterdam</vt:lpstr>
      <vt:lpstr>Case 2: LiveDijk XL</vt:lpstr>
      <vt:lpstr>Case 2: monitoring LiveDijk XL (aanpak)</vt:lpstr>
      <vt:lpstr>Case 2: monitoring LiveDijk XL (resultaat)</vt:lpstr>
      <vt:lpstr>Case 2: monitoring LiveDijk XL (conclusies)</vt:lpstr>
      <vt:lpstr>Case 3: Regionale waterkeringen Noord-Nederland</vt:lpstr>
      <vt:lpstr>Case 1: Regionale waterkeringen Noord-Nederland</vt:lpstr>
      <vt:lpstr>Case 1: Regionale waterkeringen Noord-Nederland</vt:lpstr>
      <vt:lpstr>Case 1: Regionale waterkeringen Noord-Nederland</vt:lpstr>
      <vt:lpstr>Framework (EU FAIR)</vt:lpstr>
      <vt:lpstr>Cases in Besluitvormingsframework</vt:lpstr>
      <vt:lpstr>Cases in Besluitvormingsframework</vt:lpstr>
      <vt:lpstr>Business estimate: Hoe gaan we het opbouwen?</vt:lpstr>
      <vt:lpstr>Omvang sector</vt:lpstr>
      <vt:lpstr>Verzilveren potentie: maturity &amp; adoptie</vt:lpstr>
      <vt:lpstr>Propositie</vt:lpstr>
      <vt:lpstr>Boodschap ROBAMCI</vt:lpstr>
    </vt:vector>
  </TitlesOfParts>
  <Company>Stichting Deltares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de Jong-Kolleman</dc:creator>
  <cp:lastModifiedBy>Frank den Heijer</cp:lastModifiedBy>
  <cp:revision>76</cp:revision>
  <dcterms:created xsi:type="dcterms:W3CDTF">2016-09-28T12:42:42Z</dcterms:created>
  <dcterms:modified xsi:type="dcterms:W3CDTF">2018-03-27T09:25:08Z</dcterms:modified>
</cp:coreProperties>
</file>